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37054-DDF2-438A-BD75-5BF8E9F3C526}" type="datetimeFigureOut">
              <a:rPr lang="en-AU" smtClean="0"/>
              <a:t>31/10/2012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110E1-F959-4947-994A-AD1677B307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316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Get images of chocolate to demonstrate this.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92A3C-4AF7-4CC6-97BE-DDBA4EAF079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5727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92A3C-4AF7-4CC6-97BE-DDBA4EAF079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591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8611-5E0B-4482-A225-8A85BDDF09E3}" type="datetimeFigureOut">
              <a:rPr lang="en-AU" smtClean="0"/>
              <a:t>31/10/2012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D9CA-D0E5-4BD3-90C6-D20B911C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654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8611-5E0B-4482-A225-8A85BDDF09E3}" type="datetimeFigureOut">
              <a:rPr lang="en-AU" smtClean="0"/>
              <a:t>31/10/2012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D9CA-D0E5-4BD3-90C6-D20B911C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36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8611-5E0B-4482-A225-8A85BDDF09E3}" type="datetimeFigureOut">
              <a:rPr lang="en-AU" smtClean="0"/>
              <a:t>31/10/2012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D9CA-D0E5-4BD3-90C6-D20B911C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110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8611-5E0B-4482-A225-8A85BDDF09E3}" type="datetimeFigureOut">
              <a:rPr lang="en-AU" smtClean="0"/>
              <a:t>31/10/2012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D9CA-D0E5-4BD3-90C6-D20B911C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932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8611-5E0B-4482-A225-8A85BDDF09E3}" type="datetimeFigureOut">
              <a:rPr lang="en-AU" smtClean="0"/>
              <a:t>31/10/2012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D9CA-D0E5-4BD3-90C6-D20B911C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005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8611-5E0B-4482-A225-8A85BDDF09E3}" type="datetimeFigureOut">
              <a:rPr lang="en-AU" smtClean="0"/>
              <a:t>31/10/2012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D9CA-D0E5-4BD3-90C6-D20B911C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569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8611-5E0B-4482-A225-8A85BDDF09E3}" type="datetimeFigureOut">
              <a:rPr lang="en-AU" smtClean="0"/>
              <a:t>31/10/2012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D9CA-D0E5-4BD3-90C6-D20B911C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75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8611-5E0B-4482-A225-8A85BDDF09E3}" type="datetimeFigureOut">
              <a:rPr lang="en-AU" smtClean="0"/>
              <a:t>31/10/2012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D9CA-D0E5-4BD3-90C6-D20B911C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252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8611-5E0B-4482-A225-8A85BDDF09E3}" type="datetimeFigureOut">
              <a:rPr lang="en-AU" smtClean="0"/>
              <a:t>31/10/2012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D9CA-D0E5-4BD3-90C6-D20B911C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097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8611-5E0B-4482-A225-8A85BDDF09E3}" type="datetimeFigureOut">
              <a:rPr lang="en-AU" smtClean="0"/>
              <a:t>31/10/2012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D9CA-D0E5-4BD3-90C6-D20B911C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508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8611-5E0B-4482-A225-8A85BDDF09E3}" type="datetimeFigureOut">
              <a:rPr lang="en-AU" smtClean="0"/>
              <a:t>31/10/2012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D9CA-D0E5-4BD3-90C6-D20B911C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921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18611-5E0B-4482-A225-8A85BDDF09E3}" type="datetimeFigureOut">
              <a:rPr lang="en-AU" smtClean="0"/>
              <a:t>31/10/2012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4D9CA-D0E5-4BD3-90C6-D20B911C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82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rgbClr val="00B0F0"/>
                </a:solidFill>
                <a:latin typeface="Arial Rounded MT Bold" pitchFamily="34" charset="0"/>
              </a:rPr>
              <a:t>Shape Summaries</a:t>
            </a:r>
            <a:br>
              <a:rPr lang="en-AU" dirty="0" smtClean="0">
                <a:solidFill>
                  <a:srgbClr val="00B0F0"/>
                </a:solidFill>
                <a:latin typeface="Arial Rounded MT Bold" pitchFamily="34" charset="0"/>
              </a:rPr>
            </a:br>
            <a:r>
              <a:rPr lang="en-AU" sz="2000" dirty="0" smtClean="0">
                <a:solidFill>
                  <a:srgbClr val="00B0F0"/>
                </a:solidFill>
                <a:latin typeface="Arial Rounded MT Bold" pitchFamily="34" charset="0"/>
              </a:rPr>
              <a:t>A great strategy for reading large amounts of information</a:t>
            </a:r>
            <a:endParaRPr lang="en-AU" sz="2000" dirty="0">
              <a:solidFill>
                <a:srgbClr val="00B0F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800" b="1" dirty="0" smtClean="0"/>
              <a:t>YOU will gain a deeper understanding of your readings if you read </a:t>
            </a:r>
            <a:r>
              <a:rPr lang="en-AU" sz="2800" dirty="0" smtClean="0">
                <a:solidFill>
                  <a:srgbClr val="00B0F0"/>
                </a:solidFill>
                <a:latin typeface="Arial Rounded MT Bold" pitchFamily="34" charset="0"/>
              </a:rPr>
              <a:t>CHUNKS</a:t>
            </a:r>
            <a:r>
              <a:rPr lang="en-AU" sz="2800" dirty="0" smtClean="0"/>
              <a:t> </a:t>
            </a:r>
            <a:r>
              <a:rPr lang="en-AU" sz="2800" b="1" dirty="0" smtClean="0"/>
              <a:t>of information rather than large slabs.</a:t>
            </a:r>
          </a:p>
          <a:p>
            <a:pPr marL="0" indent="0">
              <a:buNone/>
            </a:pPr>
            <a:r>
              <a:rPr lang="en-AU" sz="2800" b="1" dirty="0" smtClean="0"/>
              <a:t> </a:t>
            </a:r>
          </a:p>
          <a:p>
            <a:pPr marL="0" indent="0">
              <a:buNone/>
            </a:pPr>
            <a:r>
              <a:rPr lang="en-AU" sz="2800" b="1" dirty="0" smtClean="0"/>
              <a:t>In this reading strategy, students use shapes to code different types of information as they read. </a:t>
            </a:r>
            <a:r>
              <a:rPr lang="en-AU" sz="1900" dirty="0" smtClean="0">
                <a:solidFill>
                  <a:srgbClr val="00B0F0"/>
                </a:solidFill>
                <a:latin typeface="Arial Rounded MT Bold" pitchFamily="34" charset="0"/>
              </a:rPr>
              <a:t>For example:</a:t>
            </a:r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b="1" dirty="0" smtClean="0"/>
              <a:t>	= Important facts and information</a:t>
            </a:r>
          </a:p>
          <a:p>
            <a:pPr marL="0" indent="0">
              <a:buNone/>
            </a:pPr>
            <a:r>
              <a:rPr lang="en-AU" b="1" dirty="0" smtClean="0"/>
              <a:t>	= Key words in the text</a:t>
            </a:r>
          </a:p>
          <a:p>
            <a:pPr marL="0" indent="0">
              <a:buNone/>
            </a:pPr>
            <a:r>
              <a:rPr lang="en-AU" b="1" dirty="0" smtClean="0"/>
              <a:t>	= Any information that is puzzling or questions 	   needed to ask.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Isosceles Triangle 3"/>
          <p:cNvSpPr/>
          <p:nvPr/>
        </p:nvSpPr>
        <p:spPr>
          <a:xfrm>
            <a:off x="804079" y="4149080"/>
            <a:ext cx="504056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Explosion 1 4"/>
          <p:cNvSpPr/>
          <p:nvPr/>
        </p:nvSpPr>
        <p:spPr>
          <a:xfrm>
            <a:off x="795571" y="4725144"/>
            <a:ext cx="504056" cy="50405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/>
          <p:cNvSpPr/>
          <p:nvPr/>
        </p:nvSpPr>
        <p:spPr>
          <a:xfrm>
            <a:off x="835567" y="5458444"/>
            <a:ext cx="424065" cy="418828"/>
          </a:xfrm>
          <a:custGeom>
            <a:avLst/>
            <a:gdLst>
              <a:gd name="connsiteX0" fmla="*/ 271665 w 424065"/>
              <a:gd name="connsiteY0" fmla="*/ 141737 h 418828"/>
              <a:gd name="connsiteX1" fmla="*/ 257810 w 424065"/>
              <a:gd name="connsiteY1" fmla="*/ 266428 h 418828"/>
              <a:gd name="connsiteX2" fmla="*/ 160829 w 424065"/>
              <a:gd name="connsiteY2" fmla="*/ 211010 h 418828"/>
              <a:gd name="connsiteX3" fmla="*/ 174683 w 424065"/>
              <a:gd name="connsiteY3" fmla="*/ 141737 h 418828"/>
              <a:gd name="connsiteX4" fmla="*/ 257810 w 424065"/>
              <a:gd name="connsiteY4" fmla="*/ 100173 h 418828"/>
              <a:gd name="connsiteX5" fmla="*/ 327083 w 424065"/>
              <a:gd name="connsiteY5" fmla="*/ 114028 h 418828"/>
              <a:gd name="connsiteX6" fmla="*/ 340938 w 424065"/>
              <a:gd name="connsiteY6" fmla="*/ 169446 h 418828"/>
              <a:gd name="connsiteX7" fmla="*/ 327083 w 424065"/>
              <a:gd name="connsiteY7" fmla="*/ 294137 h 418828"/>
              <a:gd name="connsiteX8" fmla="*/ 271665 w 424065"/>
              <a:gd name="connsiteY8" fmla="*/ 307992 h 418828"/>
              <a:gd name="connsiteX9" fmla="*/ 230101 w 424065"/>
              <a:gd name="connsiteY9" fmla="*/ 321846 h 418828"/>
              <a:gd name="connsiteX10" fmla="*/ 91556 w 424065"/>
              <a:gd name="connsiteY10" fmla="*/ 307992 h 418828"/>
              <a:gd name="connsiteX11" fmla="*/ 63847 w 424065"/>
              <a:gd name="connsiteY11" fmla="*/ 280282 h 418828"/>
              <a:gd name="connsiteX12" fmla="*/ 77701 w 424065"/>
              <a:gd name="connsiteY12" fmla="*/ 141737 h 418828"/>
              <a:gd name="connsiteX13" fmla="*/ 91556 w 424065"/>
              <a:gd name="connsiteY13" fmla="*/ 100173 h 418828"/>
              <a:gd name="connsiteX14" fmla="*/ 188538 w 424065"/>
              <a:gd name="connsiteY14" fmla="*/ 58610 h 418828"/>
              <a:gd name="connsiteX15" fmla="*/ 271665 w 424065"/>
              <a:gd name="connsiteY15" fmla="*/ 30901 h 418828"/>
              <a:gd name="connsiteX16" fmla="*/ 396356 w 424065"/>
              <a:gd name="connsiteY16" fmla="*/ 44755 h 418828"/>
              <a:gd name="connsiteX17" fmla="*/ 424065 w 424065"/>
              <a:gd name="connsiteY17" fmla="*/ 127882 h 418828"/>
              <a:gd name="connsiteX18" fmla="*/ 410210 w 424065"/>
              <a:gd name="connsiteY18" fmla="*/ 363410 h 418828"/>
              <a:gd name="connsiteX19" fmla="*/ 327083 w 424065"/>
              <a:gd name="connsiteY19" fmla="*/ 404973 h 418828"/>
              <a:gd name="connsiteX20" fmla="*/ 202392 w 424065"/>
              <a:gd name="connsiteY20" fmla="*/ 418828 h 418828"/>
              <a:gd name="connsiteX21" fmla="*/ 105410 w 424065"/>
              <a:gd name="connsiteY21" fmla="*/ 404973 h 418828"/>
              <a:gd name="connsiteX22" fmla="*/ 49992 w 424065"/>
              <a:gd name="connsiteY22" fmla="*/ 321846 h 418828"/>
              <a:gd name="connsiteX23" fmla="*/ 22283 w 424065"/>
              <a:gd name="connsiteY23" fmla="*/ 280282 h 418828"/>
              <a:gd name="connsiteX24" fmla="*/ 8429 w 424065"/>
              <a:gd name="connsiteY24" fmla="*/ 238719 h 418828"/>
              <a:gd name="connsiteX25" fmla="*/ 63847 w 424065"/>
              <a:gd name="connsiteY25" fmla="*/ 3192 h 418828"/>
              <a:gd name="connsiteX26" fmla="*/ 216247 w 424065"/>
              <a:gd name="connsiteY26" fmla="*/ 3192 h 41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4065" h="418828">
                <a:moveTo>
                  <a:pt x="271665" y="141737"/>
                </a:moveTo>
                <a:cubicBezTo>
                  <a:pt x="267047" y="183301"/>
                  <a:pt x="285348" y="234956"/>
                  <a:pt x="257810" y="266428"/>
                </a:cubicBezTo>
                <a:cubicBezTo>
                  <a:pt x="191107" y="342660"/>
                  <a:pt x="167539" y="231141"/>
                  <a:pt x="160829" y="211010"/>
                </a:cubicBezTo>
                <a:cubicBezTo>
                  <a:pt x="165447" y="187919"/>
                  <a:pt x="163000" y="162183"/>
                  <a:pt x="174683" y="141737"/>
                </a:cubicBezTo>
                <a:cubicBezTo>
                  <a:pt x="187321" y="119620"/>
                  <a:pt x="236477" y="107284"/>
                  <a:pt x="257810" y="100173"/>
                </a:cubicBezTo>
                <a:cubicBezTo>
                  <a:pt x="280901" y="104791"/>
                  <a:pt x="308993" y="98953"/>
                  <a:pt x="327083" y="114028"/>
                </a:cubicBezTo>
                <a:cubicBezTo>
                  <a:pt x="341711" y="126218"/>
                  <a:pt x="340938" y="150405"/>
                  <a:pt x="340938" y="169446"/>
                </a:cubicBezTo>
                <a:cubicBezTo>
                  <a:pt x="340938" y="211265"/>
                  <a:pt x="345785" y="256733"/>
                  <a:pt x="327083" y="294137"/>
                </a:cubicBezTo>
                <a:cubicBezTo>
                  <a:pt x="318568" y="311168"/>
                  <a:pt x="289974" y="302761"/>
                  <a:pt x="271665" y="307992"/>
                </a:cubicBezTo>
                <a:cubicBezTo>
                  <a:pt x="257623" y="312004"/>
                  <a:pt x="243956" y="317228"/>
                  <a:pt x="230101" y="321846"/>
                </a:cubicBezTo>
                <a:cubicBezTo>
                  <a:pt x="183919" y="317228"/>
                  <a:pt x="136582" y="319249"/>
                  <a:pt x="91556" y="307992"/>
                </a:cubicBezTo>
                <a:cubicBezTo>
                  <a:pt x="78884" y="304824"/>
                  <a:pt x="64932" y="293299"/>
                  <a:pt x="63847" y="280282"/>
                </a:cubicBezTo>
                <a:cubicBezTo>
                  <a:pt x="59993" y="234030"/>
                  <a:pt x="70644" y="187609"/>
                  <a:pt x="77701" y="141737"/>
                </a:cubicBezTo>
                <a:cubicBezTo>
                  <a:pt x="79922" y="127303"/>
                  <a:pt x="82433" y="111577"/>
                  <a:pt x="91556" y="100173"/>
                </a:cubicBezTo>
                <a:cubicBezTo>
                  <a:pt x="117008" y="68358"/>
                  <a:pt x="153507" y="69119"/>
                  <a:pt x="188538" y="58610"/>
                </a:cubicBezTo>
                <a:cubicBezTo>
                  <a:pt x="216514" y="50217"/>
                  <a:pt x="271665" y="30901"/>
                  <a:pt x="271665" y="30901"/>
                </a:cubicBezTo>
                <a:cubicBezTo>
                  <a:pt x="313229" y="35519"/>
                  <a:pt x="361074" y="22303"/>
                  <a:pt x="396356" y="44755"/>
                </a:cubicBezTo>
                <a:cubicBezTo>
                  <a:pt x="420998" y="60436"/>
                  <a:pt x="424065" y="127882"/>
                  <a:pt x="424065" y="127882"/>
                </a:cubicBezTo>
                <a:cubicBezTo>
                  <a:pt x="419447" y="206391"/>
                  <a:pt x="426412" y="286452"/>
                  <a:pt x="410210" y="363410"/>
                </a:cubicBezTo>
                <a:cubicBezTo>
                  <a:pt x="406728" y="379949"/>
                  <a:pt x="340386" y="402756"/>
                  <a:pt x="327083" y="404973"/>
                </a:cubicBezTo>
                <a:cubicBezTo>
                  <a:pt x="285833" y="411848"/>
                  <a:pt x="243956" y="414210"/>
                  <a:pt x="202392" y="418828"/>
                </a:cubicBezTo>
                <a:cubicBezTo>
                  <a:pt x="170065" y="414210"/>
                  <a:pt x="135730" y="417101"/>
                  <a:pt x="105410" y="404973"/>
                </a:cubicBezTo>
                <a:cubicBezTo>
                  <a:pt x="56167" y="385276"/>
                  <a:pt x="68070" y="358002"/>
                  <a:pt x="49992" y="321846"/>
                </a:cubicBezTo>
                <a:cubicBezTo>
                  <a:pt x="42545" y="306953"/>
                  <a:pt x="31519" y="294137"/>
                  <a:pt x="22283" y="280282"/>
                </a:cubicBezTo>
                <a:cubicBezTo>
                  <a:pt x="17665" y="266428"/>
                  <a:pt x="8429" y="253323"/>
                  <a:pt x="8429" y="238719"/>
                </a:cubicBezTo>
                <a:cubicBezTo>
                  <a:pt x="8429" y="233359"/>
                  <a:pt x="-31895" y="16869"/>
                  <a:pt x="63847" y="3192"/>
                </a:cubicBezTo>
                <a:cubicBezTo>
                  <a:pt x="114136" y="-3992"/>
                  <a:pt x="165447" y="3192"/>
                  <a:pt x="216247" y="31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907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F0"/>
                </a:solidFill>
                <a:latin typeface="Arial Rounded MT Bold" pitchFamily="34" charset="0"/>
              </a:rPr>
              <a:t>Shape Summaries</a:t>
            </a:r>
            <a:br>
              <a:rPr lang="en-AU" dirty="0">
                <a:solidFill>
                  <a:srgbClr val="00B0F0"/>
                </a:solidFill>
                <a:latin typeface="Arial Rounded MT Bold" pitchFamily="34" charset="0"/>
              </a:rPr>
            </a:br>
            <a:r>
              <a:rPr lang="en-AU" sz="2000" dirty="0">
                <a:solidFill>
                  <a:srgbClr val="00B0F0"/>
                </a:solidFill>
                <a:latin typeface="Arial Rounded MT Bold" pitchFamily="34" charset="0"/>
              </a:rPr>
              <a:t>A great strategy for reading large amounts of information</a:t>
            </a:r>
            <a:endParaRPr lang="en-AU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94" y="1844824"/>
            <a:ext cx="555496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dirty="0"/>
              <a:t>C</a:t>
            </a:r>
            <a:r>
              <a:rPr lang="en-AU" dirty="0" smtClean="0"/>
              <a:t>omplete a shape summary for each of the paragraphs or chunks of information you read.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At the end of their reading and completion of their shape summaries, you are to </a:t>
            </a:r>
            <a:r>
              <a:rPr lang="en-AU" dirty="0" smtClean="0"/>
              <a:t>write a detailed summary of everything you have read. (</a:t>
            </a:r>
            <a:r>
              <a:rPr lang="en-AU" sz="2600" dirty="0" smtClean="0"/>
              <a:t>using only their shape summaries)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You will be amazed by how much you are able to write.</a:t>
            </a:r>
          </a:p>
          <a:p>
            <a:pPr marL="0" indent="0">
              <a:buNone/>
            </a:pPr>
            <a:endParaRPr lang="en-AU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15" y="4950026"/>
            <a:ext cx="1706185" cy="1711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52924"/>
            <a:ext cx="20882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urved Left Arrow 3"/>
          <p:cNvSpPr/>
          <p:nvPr/>
        </p:nvSpPr>
        <p:spPr>
          <a:xfrm rot="232770">
            <a:off x="8184556" y="2498975"/>
            <a:ext cx="779933" cy="3522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2130">
            <a:off x="5908199" y="3327425"/>
            <a:ext cx="1839908" cy="183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43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118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Shape Summaries A great strategy for reading large amounts of information</vt:lpstr>
      <vt:lpstr>Shape Summaries A great strategy for reading large amounts of information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 Summaries A great strategy for reading large amounts of information</dc:title>
  <dc:creator>Sally STEVENS</dc:creator>
  <cp:lastModifiedBy>Sally STEVENS</cp:lastModifiedBy>
  <cp:revision>3</cp:revision>
  <dcterms:created xsi:type="dcterms:W3CDTF">2012-10-30T00:03:48Z</dcterms:created>
  <dcterms:modified xsi:type="dcterms:W3CDTF">2012-10-31T13:23:38Z</dcterms:modified>
</cp:coreProperties>
</file>