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256" r:id="rId2"/>
    <p:sldId id="266" r:id="rId3"/>
    <p:sldId id="257" r:id="rId4"/>
    <p:sldId id="258" r:id="rId5"/>
    <p:sldId id="259" r:id="rId6"/>
    <p:sldId id="261" r:id="rId7"/>
    <p:sldId id="260" r:id="rId8"/>
    <p:sldId id="267" r:id="rId9"/>
    <p:sldId id="268" r:id="rId10"/>
    <p:sldId id="271" r:id="rId11"/>
    <p:sldId id="280" r:id="rId12"/>
    <p:sldId id="269" r:id="rId13"/>
    <p:sldId id="270" r:id="rId14"/>
    <p:sldId id="272" r:id="rId15"/>
    <p:sldId id="273" r:id="rId16"/>
    <p:sldId id="282" r:id="rId17"/>
    <p:sldId id="274" r:id="rId18"/>
    <p:sldId id="283" r:id="rId19"/>
    <p:sldId id="275" r:id="rId20"/>
    <p:sldId id="281" r:id="rId21"/>
    <p:sldId id="276" r:id="rId22"/>
    <p:sldId id="289" r:id="rId23"/>
    <p:sldId id="277" r:id="rId24"/>
    <p:sldId id="287" r:id="rId25"/>
    <p:sldId id="286" r:id="rId26"/>
    <p:sldId id="278" r:id="rId27"/>
    <p:sldId id="279" r:id="rId28"/>
    <p:sldId id="288"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60" d="100"/>
          <a:sy n="60" d="100"/>
        </p:scale>
        <p:origin x="-1662"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8143F-8E90-4812-B450-F2321FB773D0}" type="datetimeFigureOut">
              <a:rPr lang="en-AU" smtClean="0"/>
              <a:t>17/09/2013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A6877-0973-45FA-ADEE-2CF7E17F0D4B}" type="slidenum">
              <a:rPr lang="en-AU" smtClean="0"/>
              <a:t>‹#›</a:t>
            </a:fld>
            <a:endParaRPr lang="en-AU"/>
          </a:p>
        </p:txBody>
      </p:sp>
    </p:spTree>
    <p:extLst>
      <p:ext uri="{BB962C8B-B14F-4D97-AF65-F5344CB8AC3E}">
        <p14:creationId xmlns:p14="http://schemas.microsoft.com/office/powerpoint/2010/main" val="343932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gv.vic.gov.au/australianimpressionism/education/insights_national.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hlinkClick r:id="rId3"/>
              </a:rPr>
              <a:t>http://www.ngv.vic.gov.au/australianimpressionism/education/insights_national.html</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ECBA6877-0973-45FA-ADEE-2CF7E17F0D4B}" type="slidenum">
              <a:rPr lang="en-AU" smtClean="0"/>
              <a:t>15</a:t>
            </a:fld>
            <a:endParaRPr lang="en-AU"/>
          </a:p>
        </p:txBody>
      </p:sp>
    </p:spTree>
    <p:extLst>
      <p:ext uri="{BB962C8B-B14F-4D97-AF65-F5344CB8AC3E}">
        <p14:creationId xmlns:p14="http://schemas.microsoft.com/office/powerpoint/2010/main" val="111128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December 1903,</a:t>
            </a:r>
            <a:r>
              <a:rPr lang="en-AU" baseline="0" dirty="0" smtClean="0"/>
              <a:t> shipwrecked sailors taken to Melbourne. The non-European crew were not allowed to step ashore and were put on a mail ship bound for Hong Kong. (Day, The Age 2001)</a:t>
            </a:r>
            <a:endParaRPr lang="en-AU" dirty="0"/>
          </a:p>
        </p:txBody>
      </p:sp>
      <p:sp>
        <p:nvSpPr>
          <p:cNvPr id="4" name="Slide Number Placeholder 3"/>
          <p:cNvSpPr>
            <a:spLocks noGrp="1"/>
          </p:cNvSpPr>
          <p:nvPr>
            <p:ph type="sldNum" sz="quarter" idx="10"/>
          </p:nvPr>
        </p:nvSpPr>
        <p:spPr/>
        <p:txBody>
          <a:bodyPr/>
          <a:lstStyle/>
          <a:p>
            <a:fld id="{ECBA6877-0973-45FA-ADEE-2CF7E17F0D4B}" type="slidenum">
              <a:rPr lang="en-AU" smtClean="0"/>
              <a:t>19</a:t>
            </a:fld>
            <a:endParaRPr lang="en-AU"/>
          </a:p>
        </p:txBody>
      </p:sp>
    </p:spTree>
    <p:extLst>
      <p:ext uri="{BB962C8B-B14F-4D97-AF65-F5344CB8AC3E}">
        <p14:creationId xmlns:p14="http://schemas.microsoft.com/office/powerpoint/2010/main" val="373246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20" name="Footer Placeholder 19"/>
          <p:cNvSpPr>
            <a:spLocks noGrp="1"/>
          </p:cNvSpPr>
          <p:nvPr>
            <p:ph type="ftr" sz="quarter" idx="11"/>
          </p:nvPr>
        </p:nvSpPr>
        <p:spPr/>
        <p:txBody>
          <a:bodyPr/>
          <a:lstStyle>
            <a:extLst/>
          </a:lstStyle>
          <a:p>
            <a:endParaRPr lang="en-AU"/>
          </a:p>
        </p:txBody>
      </p:sp>
      <p:sp>
        <p:nvSpPr>
          <p:cNvPr id="10" name="Slide Number Placeholder 9"/>
          <p:cNvSpPr>
            <a:spLocks noGrp="1"/>
          </p:cNvSpPr>
          <p:nvPr>
            <p:ph type="sldNum" sz="quarter" idx="12"/>
          </p:nvPr>
        </p:nvSpPr>
        <p:spPr/>
        <p:txBody>
          <a:bodyPr/>
          <a:lstStyle>
            <a:extLst/>
          </a:lstStyle>
          <a:p>
            <a:fld id="{D758B561-B448-41D0-B496-9DFCD8E31855}" type="slidenum">
              <a:rPr lang="en-AU" smtClean="0"/>
              <a:t>‹#›</a:t>
            </a:fld>
            <a:endParaRPr lang="en-AU"/>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D758B561-B448-41D0-B496-9DFCD8E31855}" type="slidenum">
              <a:rPr lang="en-AU" smtClean="0"/>
              <a:t>‹#›</a:t>
            </a:fld>
            <a:endParaRPr lang="en-AU"/>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D758B561-B448-41D0-B496-9DFCD8E31855}" type="slidenum">
              <a:rPr lang="en-AU" smtClean="0"/>
              <a:t>‹#›</a:t>
            </a:fld>
            <a:endParaRPr lang="en-AU"/>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D758B561-B448-41D0-B496-9DFCD8E3185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5E8C77E-313A-413F-9B95-47445E1AD23E}" type="datetimeFigureOut">
              <a:rPr lang="en-AU" smtClean="0"/>
              <a:t>17/09/2013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D758B561-B448-41D0-B496-9DFCD8E31855}" type="slidenum">
              <a:rPr lang="en-AU" smtClean="0"/>
              <a:t>‹#›</a:t>
            </a:fld>
            <a:endParaRPr lang="en-AU"/>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5E8C77E-313A-413F-9B95-47445E1AD23E}" type="datetimeFigureOut">
              <a:rPr lang="en-AU" smtClean="0"/>
              <a:t>17/09/2013</a:t>
            </a:fld>
            <a:endParaRPr lang="en-AU"/>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758B561-B448-41D0-B496-9DFCD8E31855}" type="slidenum">
              <a:rPr lang="en-AU" smtClean="0"/>
              <a:t>‹#›</a:t>
            </a:fld>
            <a:endParaRPr lang="en-AU"/>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ISTORY/Videos/Cold%20War/Immigration%20Nation%20Ep.1_%20White%20Australia%20Policy%20-Part%201_4.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rgo.slv.vic.gov.au/learn-skills/study-skills" TargetMode="External"/><Relationship Id="rId2" Type="http://schemas.openxmlformats.org/officeDocument/2006/relationships/hyperlink" Target="http://www.pinterest.com/sallylua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Nation Race and Citizen </a:t>
            </a:r>
            <a:br>
              <a:rPr lang="en-AU" dirty="0" smtClean="0"/>
            </a:br>
            <a:r>
              <a:rPr lang="en-AU" dirty="0" smtClean="0"/>
              <a:t>revision lecture </a:t>
            </a:r>
            <a:r>
              <a:rPr lang="en-AU" sz="2000" dirty="0" smtClean="0"/>
              <a:t>2013</a:t>
            </a:r>
            <a:endParaRPr lang="en-AU" sz="2000" dirty="0"/>
          </a:p>
        </p:txBody>
      </p:sp>
      <p:sp>
        <p:nvSpPr>
          <p:cNvPr id="5" name="Text Placeholder 4"/>
          <p:cNvSpPr>
            <a:spLocks noGrp="1"/>
          </p:cNvSpPr>
          <p:nvPr>
            <p:ph type="body" idx="1"/>
          </p:nvPr>
        </p:nvSpPr>
        <p:spPr/>
        <p:txBody>
          <a:bodyPr/>
          <a:lstStyle/>
          <a:p>
            <a:r>
              <a:rPr lang="en-AU" dirty="0" smtClean="0"/>
              <a:t>AUSTRALIAN HISTORY</a:t>
            </a:r>
            <a:endParaRPr lang="en-AU" dirty="0"/>
          </a:p>
        </p:txBody>
      </p:sp>
    </p:spTree>
    <p:extLst>
      <p:ext uri="{BB962C8B-B14F-4D97-AF65-F5344CB8AC3E}">
        <p14:creationId xmlns:p14="http://schemas.microsoft.com/office/powerpoint/2010/main" val="299378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t="2499"/>
          <a:stretch/>
        </p:blipFill>
        <p:spPr>
          <a:xfrm>
            <a:off x="0" y="0"/>
            <a:ext cx="9144000" cy="6686600"/>
          </a:xfrm>
          <a:prstGeom prst="rect">
            <a:avLst/>
          </a:prstGeom>
        </p:spPr>
      </p:pic>
      <p:sp>
        <p:nvSpPr>
          <p:cNvPr id="5" name="TextBox 4"/>
          <p:cNvSpPr txBox="1"/>
          <p:nvPr/>
        </p:nvSpPr>
        <p:spPr>
          <a:xfrm>
            <a:off x="2425615" y="3158634"/>
            <a:ext cx="3456384" cy="369332"/>
          </a:xfrm>
          <a:prstGeom prst="rect">
            <a:avLst/>
          </a:prstGeom>
          <a:noFill/>
        </p:spPr>
        <p:txBody>
          <a:bodyPr wrap="square" rtlCol="0">
            <a:spAutoFit/>
          </a:bodyPr>
          <a:lstStyle/>
          <a:p>
            <a:r>
              <a:rPr lang="en-AU" dirty="0" smtClean="0">
                <a:latin typeface="Kahootz Half 1" pitchFamily="18" charset="0"/>
              </a:rPr>
              <a:t>Immigration Nation episode 1</a:t>
            </a:r>
            <a:endParaRPr lang="en-AU" dirty="0">
              <a:latin typeface="Kahootz Half 1" pitchFamily="18" charset="0"/>
            </a:endParaRPr>
          </a:p>
        </p:txBody>
      </p:sp>
    </p:spTree>
    <p:extLst>
      <p:ext uri="{BB962C8B-B14F-4D97-AF65-F5344CB8AC3E}">
        <p14:creationId xmlns:p14="http://schemas.microsoft.com/office/powerpoint/2010/main" val="4170778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21150546">
            <a:off x="791593" y="1527613"/>
            <a:ext cx="7498080" cy="3252776"/>
          </a:xfrm>
        </p:spPr>
        <p:txBody>
          <a:bodyPr>
            <a:normAutofit/>
          </a:bodyPr>
          <a:lstStyle/>
          <a:p>
            <a:pPr marL="82296" indent="0">
              <a:buNone/>
            </a:pPr>
            <a:r>
              <a:rPr lang="en-AU" sz="2800" dirty="0" smtClean="0">
                <a:latin typeface="Segoe Print" pitchFamily="2" charset="0"/>
              </a:rPr>
              <a:t>Hope for a single nation </a:t>
            </a:r>
            <a:r>
              <a:rPr lang="en-AU" sz="2800" dirty="0">
                <a:latin typeface="Segoe Print" pitchFamily="2" charset="0"/>
              </a:rPr>
              <a:t>had gradually taken shape through the 1880s and 1890s, as </a:t>
            </a:r>
            <a:r>
              <a:rPr lang="en-AU" sz="2800" dirty="0" smtClean="0">
                <a:latin typeface="Segoe Print" pitchFamily="2" charset="0"/>
              </a:rPr>
              <a:t>Intercolonial </a:t>
            </a:r>
            <a:r>
              <a:rPr lang="en-AU" sz="2800" dirty="0">
                <a:latin typeface="Segoe Print" pitchFamily="2" charset="0"/>
              </a:rPr>
              <a:t>travel, trade, communication, sporting teams and trade unions allowed more people to realize how much they had in common with people in other colonies. </a:t>
            </a:r>
            <a:endParaRPr lang="en-AU" sz="2800" dirty="0"/>
          </a:p>
        </p:txBody>
      </p:sp>
    </p:spTree>
    <p:extLst>
      <p:ext uri="{BB962C8B-B14F-4D97-AF65-F5344CB8AC3E}">
        <p14:creationId xmlns:p14="http://schemas.microsoft.com/office/powerpoint/2010/main" val="162100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32656"/>
            <a:ext cx="7498080" cy="1143000"/>
          </a:xfrm>
        </p:spPr>
        <p:txBody>
          <a:bodyPr>
            <a:normAutofit fontScale="90000"/>
          </a:bodyPr>
          <a:lstStyle/>
          <a:p>
            <a:r>
              <a:rPr lang="en-AU" b="1" dirty="0" smtClean="0">
                <a:solidFill>
                  <a:schemeClr val="tx1"/>
                </a:solidFill>
                <a:effectLst/>
                <a:latin typeface="Candara" pitchFamily="34" charset="0"/>
              </a:rPr>
              <a:t>Hopes and Fears</a:t>
            </a:r>
            <a:br>
              <a:rPr lang="en-AU" b="1" dirty="0" smtClean="0">
                <a:solidFill>
                  <a:schemeClr val="tx1"/>
                </a:solidFill>
                <a:effectLst/>
                <a:latin typeface="Candara" pitchFamily="34" charset="0"/>
              </a:rPr>
            </a:br>
            <a:r>
              <a:rPr lang="en-AU" sz="1800" dirty="0">
                <a:solidFill>
                  <a:schemeClr val="accent1"/>
                </a:solidFill>
                <a:effectLst/>
                <a:latin typeface="Segoe Print" pitchFamily="2" charset="0"/>
              </a:rPr>
              <a:t>The hopes and fears which helped create the new nation and shaped ideas about citizenship, belonging and responsibilities.</a:t>
            </a:r>
            <a:br>
              <a:rPr lang="en-AU" sz="1800" dirty="0">
                <a:solidFill>
                  <a:schemeClr val="accent1"/>
                </a:solidFill>
                <a:effectLst/>
                <a:latin typeface="Segoe Print" pitchFamily="2" charset="0"/>
              </a:rPr>
            </a:br>
            <a:endParaRPr lang="en-AU" sz="1800" b="1" dirty="0">
              <a:solidFill>
                <a:schemeClr val="tx1"/>
              </a:solidFill>
              <a:effectLst/>
              <a:latin typeface="Segoe Print" pitchFamily="2" charset="0"/>
            </a:endParaRPr>
          </a:p>
        </p:txBody>
      </p:sp>
      <p:sp>
        <p:nvSpPr>
          <p:cNvPr id="4" name="Rectangle 3"/>
          <p:cNvSpPr/>
          <p:nvPr/>
        </p:nvSpPr>
        <p:spPr>
          <a:xfrm>
            <a:off x="0" y="0"/>
            <a:ext cx="1043608"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2"/>
          <p:cNvSpPr>
            <a:spLocks noGrp="1"/>
          </p:cNvSpPr>
          <p:nvPr>
            <p:ph idx="1"/>
          </p:nvPr>
        </p:nvSpPr>
        <p:spPr>
          <a:xfrm>
            <a:off x="1239656" y="1626595"/>
            <a:ext cx="7498080" cy="4800600"/>
          </a:xfrm>
        </p:spPr>
        <p:txBody>
          <a:bodyPr/>
          <a:lstStyle/>
          <a:p>
            <a:pPr marL="82296" indent="0" eaLnBrk="1" hangingPunct="1">
              <a:buNone/>
            </a:pPr>
            <a:r>
              <a:rPr lang="en-US" i="1" dirty="0" smtClean="0">
                <a:latin typeface="Candara" pitchFamily="34" charset="0"/>
              </a:rPr>
              <a:t>There were FOUR reasons for federation;</a:t>
            </a:r>
          </a:p>
          <a:p>
            <a:pPr eaLnBrk="1" hangingPunct="1">
              <a:buFont typeface="Wingdings" pitchFamily="2" charset="2"/>
              <a:buNone/>
            </a:pPr>
            <a:r>
              <a:rPr lang="en-US" i="1" dirty="0" smtClean="0">
                <a:latin typeface="Candara" pitchFamily="34" charset="0"/>
              </a:rPr>
              <a:t>   1. </a:t>
            </a:r>
            <a:r>
              <a:rPr lang="en-US" sz="4400" b="1" i="1" dirty="0" smtClean="0">
                <a:solidFill>
                  <a:srgbClr val="009999"/>
                </a:solidFill>
                <a:latin typeface="Candara" pitchFamily="34" charset="0"/>
              </a:rPr>
              <a:t>D</a:t>
            </a:r>
            <a:r>
              <a:rPr lang="en-US" i="1" dirty="0" smtClean="0">
                <a:latin typeface="Candara" pitchFamily="34" charset="0"/>
              </a:rPr>
              <a:t>EFENCE</a:t>
            </a:r>
          </a:p>
          <a:p>
            <a:pPr eaLnBrk="1" hangingPunct="1">
              <a:buFont typeface="Wingdings" pitchFamily="2" charset="2"/>
              <a:buNone/>
            </a:pPr>
            <a:r>
              <a:rPr lang="en-US" i="1" dirty="0" smtClean="0">
                <a:latin typeface="Candara" pitchFamily="34" charset="0"/>
              </a:rPr>
              <a:t>   2. </a:t>
            </a:r>
            <a:r>
              <a:rPr lang="en-US" sz="4400" b="1" i="1" dirty="0" smtClean="0">
                <a:solidFill>
                  <a:srgbClr val="009999"/>
                </a:solidFill>
                <a:latin typeface="Candara" pitchFamily="34" charset="0"/>
              </a:rPr>
              <a:t>I</a:t>
            </a:r>
            <a:r>
              <a:rPr lang="en-US" i="1" dirty="0" smtClean="0">
                <a:latin typeface="Candara" pitchFamily="34" charset="0"/>
              </a:rPr>
              <a:t>MMIGRATION</a:t>
            </a:r>
          </a:p>
          <a:p>
            <a:pPr eaLnBrk="1" hangingPunct="1">
              <a:buFont typeface="Wingdings" pitchFamily="2" charset="2"/>
              <a:buNone/>
            </a:pPr>
            <a:r>
              <a:rPr lang="en-US" i="1" dirty="0" smtClean="0">
                <a:latin typeface="Candara" pitchFamily="34" charset="0"/>
              </a:rPr>
              <a:t>   3. </a:t>
            </a:r>
            <a:r>
              <a:rPr lang="en-US" sz="4400" b="1" i="1" dirty="0" smtClean="0">
                <a:solidFill>
                  <a:srgbClr val="009999"/>
                </a:solidFill>
                <a:latin typeface="Candara" pitchFamily="34" charset="0"/>
              </a:rPr>
              <a:t>N</a:t>
            </a:r>
            <a:r>
              <a:rPr lang="en-US" i="1" dirty="0" smtClean="0">
                <a:latin typeface="Candara" pitchFamily="34" charset="0"/>
              </a:rPr>
              <a:t>ATIONALISM</a:t>
            </a:r>
          </a:p>
          <a:p>
            <a:pPr eaLnBrk="1" hangingPunct="1">
              <a:buFont typeface="Wingdings" pitchFamily="2" charset="2"/>
              <a:buNone/>
            </a:pPr>
            <a:r>
              <a:rPr lang="en-US" i="1" dirty="0" smtClean="0">
                <a:latin typeface="Candara" pitchFamily="34" charset="0"/>
              </a:rPr>
              <a:t>   4. </a:t>
            </a:r>
            <a:r>
              <a:rPr lang="en-US" sz="4400" b="1" i="1" dirty="0" smtClean="0">
                <a:solidFill>
                  <a:srgbClr val="009999"/>
                </a:solidFill>
                <a:latin typeface="Candara" pitchFamily="34" charset="0"/>
              </a:rPr>
              <a:t>E</a:t>
            </a:r>
            <a:r>
              <a:rPr lang="en-US" i="1" dirty="0" smtClean="0">
                <a:latin typeface="Candara" pitchFamily="34" charset="0"/>
              </a:rPr>
              <a:t>CONOMICS</a:t>
            </a:r>
          </a:p>
          <a:p>
            <a:pPr eaLnBrk="1" hangingPunct="1">
              <a:buFont typeface="Wingdings" pitchFamily="2" charset="2"/>
              <a:buNone/>
            </a:pPr>
            <a:r>
              <a:rPr lang="en-US" i="1" dirty="0" smtClean="0">
                <a:latin typeface="Candara" pitchFamily="34" charset="0"/>
              </a:rPr>
              <a:t>* Remember the word </a:t>
            </a:r>
            <a:r>
              <a:rPr lang="en-US" i="1" dirty="0" smtClean="0">
                <a:solidFill>
                  <a:srgbClr val="009999"/>
                </a:solidFill>
                <a:latin typeface="Candara" pitchFamily="34" charset="0"/>
              </a:rPr>
              <a:t>DINE </a:t>
            </a:r>
          </a:p>
          <a:p>
            <a:pPr marL="82296" indent="0" eaLnBrk="1" hangingPunct="1">
              <a:buNone/>
            </a:pPr>
            <a:endParaRPr lang="en-AU" dirty="0" smtClean="0"/>
          </a:p>
        </p:txBody>
      </p:sp>
      <p:sp>
        <p:nvSpPr>
          <p:cNvPr id="6" name="TextBox 5"/>
          <p:cNvSpPr txBox="1">
            <a:spLocks noChangeArrowheads="1"/>
          </p:cNvSpPr>
          <p:nvPr/>
        </p:nvSpPr>
        <p:spPr bwMode="auto">
          <a:xfrm rot="21196035">
            <a:off x="4368012" y="5711677"/>
            <a:ext cx="4357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AU" sz="1200" dirty="0">
                <a:latin typeface="Candara" pitchFamily="34" charset="0"/>
              </a:rPr>
              <a:t>Consider this acronym when considering  the hopes and fears leading to federation</a:t>
            </a:r>
          </a:p>
        </p:txBody>
      </p:sp>
      <p:sp>
        <p:nvSpPr>
          <p:cNvPr id="7" name="TextBox 6"/>
          <p:cNvSpPr txBox="1"/>
          <p:nvPr/>
        </p:nvSpPr>
        <p:spPr>
          <a:xfrm rot="16200000">
            <a:off x="-850994" y="5273158"/>
            <a:ext cx="2376264" cy="369332"/>
          </a:xfrm>
          <a:prstGeom prst="rect">
            <a:avLst/>
          </a:prstGeom>
          <a:noFill/>
        </p:spPr>
        <p:txBody>
          <a:bodyPr wrap="square" rtlCol="0">
            <a:spAutoFit/>
          </a:bodyPr>
          <a:lstStyle/>
          <a:p>
            <a:r>
              <a:rPr lang="en-AU" dirty="0" smtClean="0">
                <a:latin typeface="Segoe Print" pitchFamily="2" charset="0"/>
              </a:rPr>
              <a:t>Dot Point 1</a:t>
            </a:r>
            <a:endParaRPr lang="en-AU" dirty="0">
              <a:latin typeface="Segoe Print" pitchFamily="2" charset="0"/>
            </a:endParaRPr>
          </a:p>
        </p:txBody>
      </p:sp>
    </p:spTree>
    <p:extLst>
      <p:ext uri="{BB962C8B-B14F-4D97-AF65-F5344CB8AC3E}">
        <p14:creationId xmlns:p14="http://schemas.microsoft.com/office/powerpoint/2010/main" val="168682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4657196"/>
              </p:ext>
            </p:extLst>
          </p:nvPr>
        </p:nvGraphicFramePr>
        <p:xfrm>
          <a:off x="179512" y="188640"/>
          <a:ext cx="8856983" cy="6580232"/>
        </p:xfrm>
        <a:graphic>
          <a:graphicData uri="http://schemas.openxmlformats.org/drawingml/2006/table">
            <a:tbl>
              <a:tblPr firstRow="1" bandRow="1">
                <a:tableStyleId>{BC89EF96-8CEA-46FF-86C4-4CE0E7609802}</a:tableStyleId>
              </a:tblPr>
              <a:tblGrid>
                <a:gridCol w="1080120"/>
                <a:gridCol w="2160240"/>
                <a:gridCol w="3024336"/>
                <a:gridCol w="2592287"/>
              </a:tblGrid>
              <a:tr h="648072">
                <a:tc>
                  <a:txBody>
                    <a:bodyPr/>
                    <a:lstStyle/>
                    <a:p>
                      <a:pPr algn="ctr"/>
                      <a:r>
                        <a:rPr lang="en-AU" sz="1400" dirty="0" smtClean="0">
                          <a:latin typeface="Segoe Print" pitchFamily="2" charset="0"/>
                        </a:rPr>
                        <a:t>Reason</a:t>
                      </a:r>
                      <a:endParaRPr lang="en-AU" sz="1400" dirty="0">
                        <a:latin typeface="Segoe Print" pitchFamily="2" charset="0"/>
                      </a:endParaRPr>
                    </a:p>
                  </a:txBody>
                  <a:tcPr/>
                </a:tc>
                <a:tc>
                  <a:txBody>
                    <a:bodyPr/>
                    <a:lstStyle/>
                    <a:p>
                      <a:pPr algn="ctr"/>
                      <a:r>
                        <a:rPr lang="en-AU" sz="1400" dirty="0" smtClean="0">
                          <a:latin typeface="Segoe Print" pitchFamily="2" charset="0"/>
                        </a:rPr>
                        <a:t>Hopes</a:t>
                      </a:r>
                      <a:r>
                        <a:rPr lang="en-AU" sz="1400" baseline="0" dirty="0" smtClean="0">
                          <a:latin typeface="Segoe Print" pitchFamily="2" charset="0"/>
                        </a:rPr>
                        <a:t> for those who supported Federation</a:t>
                      </a:r>
                      <a:endParaRPr lang="en-AU" sz="1400" dirty="0">
                        <a:latin typeface="Segoe Print" pitchFamily="2" charset="0"/>
                      </a:endParaRPr>
                    </a:p>
                  </a:txBody>
                  <a:tcPr/>
                </a:tc>
                <a:tc>
                  <a:txBody>
                    <a:bodyPr/>
                    <a:lstStyle/>
                    <a:p>
                      <a:pPr algn="ctr"/>
                      <a:r>
                        <a:rPr lang="en-AU" sz="1400" dirty="0" smtClean="0">
                          <a:latin typeface="Segoe Print" pitchFamily="2" charset="0"/>
                        </a:rPr>
                        <a:t>Fears for those who supported Federation</a:t>
                      </a:r>
                      <a:endParaRPr lang="en-AU" sz="1400" dirty="0">
                        <a:latin typeface="Segoe Print" pitchFamily="2" charset="0"/>
                      </a:endParaRPr>
                    </a:p>
                  </a:txBody>
                  <a:tcPr/>
                </a:tc>
                <a:tc>
                  <a:txBody>
                    <a:bodyPr/>
                    <a:lstStyle/>
                    <a:p>
                      <a:pPr algn="ctr"/>
                      <a:r>
                        <a:rPr lang="en-AU" sz="1400" dirty="0" smtClean="0">
                          <a:latin typeface="Segoe Print" pitchFamily="2" charset="0"/>
                        </a:rPr>
                        <a:t>Fears of those NOT in support of Federation</a:t>
                      </a:r>
                      <a:endParaRPr lang="en-AU" sz="1400" dirty="0">
                        <a:latin typeface="Segoe Print" pitchFamily="2" charset="0"/>
                      </a:endParaRPr>
                    </a:p>
                  </a:txBody>
                  <a:tcPr/>
                </a:tc>
              </a:tr>
              <a:tr h="720080">
                <a:tc>
                  <a:txBody>
                    <a:bodyPr/>
                    <a:lstStyle/>
                    <a:p>
                      <a:r>
                        <a:rPr lang="en-AU" sz="2000" b="1" dirty="0" smtClean="0">
                          <a:solidFill>
                            <a:schemeClr val="tx1"/>
                          </a:solidFill>
                          <a:latin typeface="Candara" pitchFamily="34" charset="0"/>
                        </a:rPr>
                        <a:t>D</a:t>
                      </a:r>
                      <a:r>
                        <a:rPr lang="en-AU" sz="1200" dirty="0" smtClean="0">
                          <a:latin typeface="Candara" pitchFamily="34" charset="0"/>
                        </a:rPr>
                        <a:t>efence</a:t>
                      </a:r>
                      <a:endParaRPr lang="en-AU" sz="1200" dirty="0">
                        <a:latin typeface="Candara" pitchFamily="34" charset="0"/>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AU" sz="900" b="0" i="0" u="none" strike="noStrike" kern="1200" baseline="0" dirty="0" smtClean="0">
                          <a:solidFill>
                            <a:schemeClr val="tx1"/>
                          </a:solidFill>
                          <a:latin typeface="Candara" pitchFamily="34" charset="0"/>
                          <a:ea typeface="+mn-ea"/>
                          <a:cs typeface="+mn-cs"/>
                        </a:rPr>
                        <a:t>A safe country able to defend herself against invaders: </a:t>
                      </a:r>
                      <a:r>
                        <a:rPr kumimoji="0" lang="en-AU" sz="900" b="1" i="0" u="none" strike="noStrike" kern="1200" baseline="0" dirty="0" smtClean="0">
                          <a:solidFill>
                            <a:schemeClr val="tx1"/>
                          </a:solidFill>
                          <a:latin typeface="Candara" pitchFamily="34" charset="0"/>
                          <a:ea typeface="+mn-ea"/>
                          <a:cs typeface="+mn-cs"/>
                        </a:rPr>
                        <a:t>Evidence ‘A Plain Case’ cartoon, Mirams p 49. </a:t>
                      </a:r>
                      <a:endParaRPr kumimoji="0" lang="en-AU" sz="900" b="0" i="0" u="none" strike="noStrike" kern="1200" baseline="0" dirty="0" smtClean="0">
                        <a:solidFill>
                          <a:schemeClr val="tx1"/>
                        </a:solidFill>
                        <a:latin typeface="Candara" pitchFamily="34" charset="0"/>
                        <a:ea typeface="+mn-ea"/>
                        <a:cs typeface="+mn-cs"/>
                      </a:endParaRPr>
                    </a:p>
                    <a:p>
                      <a:endParaRPr kumimoji="0" lang="en-AU" sz="900" b="1" kern="1200" dirty="0" smtClean="0">
                        <a:solidFill>
                          <a:schemeClr val="tx1"/>
                        </a:solidFill>
                        <a:effectLst/>
                        <a:latin typeface="Candara" pitchFamily="34" charset="0"/>
                        <a:ea typeface="+mn-ea"/>
                        <a:cs typeface="+mn-cs"/>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AU" sz="900" b="0" i="0" u="none" strike="noStrike" kern="1200" baseline="0" dirty="0" smtClean="0">
                          <a:solidFill>
                            <a:schemeClr val="tx1"/>
                          </a:solidFill>
                          <a:latin typeface="Candara" pitchFamily="34" charset="0"/>
                          <a:ea typeface="+mn-ea"/>
                          <a:cs typeface="+mn-cs"/>
                        </a:rPr>
                        <a:t>Fear of invasion by other European nations: </a:t>
                      </a:r>
                      <a:r>
                        <a:rPr kumimoji="0" lang="en-AU" sz="900" b="1" i="0" u="none" strike="noStrike" kern="1200" baseline="0" dirty="0" smtClean="0">
                          <a:solidFill>
                            <a:schemeClr val="tx1"/>
                          </a:solidFill>
                          <a:latin typeface="Candara" pitchFamily="34" charset="0"/>
                          <a:ea typeface="+mn-ea"/>
                          <a:cs typeface="+mn-cs"/>
                        </a:rPr>
                        <a:t>Evidence: </a:t>
                      </a:r>
                      <a:r>
                        <a:rPr kumimoji="0" lang="en-AU" sz="900" b="1" kern="1200" dirty="0" smtClean="0">
                          <a:solidFill>
                            <a:schemeClr val="tx1"/>
                          </a:solidFill>
                          <a:effectLst/>
                          <a:latin typeface="Candara" pitchFamily="34" charset="0"/>
                          <a:ea typeface="+mn-ea"/>
                          <a:cs typeface="+mn-cs"/>
                        </a:rPr>
                        <a:t>the awareness of a common threat revealed the need for a common response’ (Lewis).</a:t>
                      </a:r>
                      <a:endParaRPr lang="en-AU" sz="900" b="1" dirty="0" smtClean="0">
                        <a:latin typeface="Candara" pitchFamily="34" charset="0"/>
                      </a:endParaRPr>
                    </a:p>
                  </a:txBody>
                  <a:tcPr/>
                </a:tc>
                <a:tc>
                  <a:txBody>
                    <a:bodyPr/>
                    <a:lstStyle/>
                    <a:p>
                      <a:endParaRPr lang="en-AU" sz="900" dirty="0"/>
                    </a:p>
                  </a:txBody>
                  <a:tcPr/>
                </a:tc>
              </a:tr>
              <a:tr h="368854">
                <a:tc>
                  <a:txBody>
                    <a:bodyPr/>
                    <a:lstStyle/>
                    <a:p>
                      <a:r>
                        <a:rPr lang="en-AU" sz="2000" b="1" dirty="0" smtClean="0">
                          <a:latin typeface="Candara" pitchFamily="34" charset="0"/>
                        </a:rPr>
                        <a:t>I</a:t>
                      </a:r>
                      <a:r>
                        <a:rPr lang="en-AU" sz="1200" dirty="0" smtClean="0">
                          <a:latin typeface="Candara" pitchFamily="34" charset="0"/>
                        </a:rPr>
                        <a:t>mmigration</a:t>
                      </a:r>
                      <a:endParaRPr lang="en-AU" sz="1200" dirty="0">
                        <a:latin typeface="Candara" pitchFamily="34" charset="0"/>
                      </a:endParaRPr>
                    </a:p>
                  </a:txBody>
                  <a:tcPr/>
                </a:tc>
                <a:tc>
                  <a:txBody>
                    <a:bodyPr/>
                    <a:lstStyle/>
                    <a:p>
                      <a:endParaRPr lang="en-AU" sz="9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t>Fear of racial contamination, mainly from Asia: </a:t>
                      </a:r>
                      <a:r>
                        <a:rPr lang="en-AU" sz="900" b="1" dirty="0" smtClean="0"/>
                        <a:t>Evidence ‘The Only Way’ cartoon, showing the colonies as pretty young girls, using a lever marked Federation to remove a large Chinese head from the Australian continent. (See next slide)</a:t>
                      </a:r>
                    </a:p>
                    <a:p>
                      <a:pPr marL="0" indent="0">
                        <a:buFont typeface="Arial" pitchFamily="34" charset="0"/>
                        <a:buNone/>
                      </a:pPr>
                      <a:endParaRPr kumimoji="0" lang="en-AU" sz="900" kern="1200" dirty="0" smtClean="0">
                        <a:solidFill>
                          <a:schemeClr val="tx1"/>
                        </a:solidFill>
                        <a:effectLst/>
                        <a:latin typeface="+mn-lt"/>
                        <a:ea typeface="+mn-ea"/>
                        <a:cs typeface="+mn-cs"/>
                      </a:endParaRPr>
                    </a:p>
                    <a:p>
                      <a:pPr marL="171450" indent="-171450">
                        <a:buFont typeface="Arial" pitchFamily="34" charset="0"/>
                        <a:buChar char="•"/>
                      </a:pPr>
                      <a:r>
                        <a:rPr kumimoji="0" lang="en-AU" sz="900" kern="1200" dirty="0" smtClean="0">
                          <a:solidFill>
                            <a:schemeClr val="tx1"/>
                          </a:solidFill>
                          <a:effectLst/>
                          <a:latin typeface="+mn-lt"/>
                          <a:ea typeface="+mn-ea"/>
                          <a:cs typeface="+mn-cs"/>
                        </a:rPr>
                        <a:t>‘</a:t>
                      </a:r>
                      <a:r>
                        <a:rPr kumimoji="0" lang="en-AU" sz="900" b="1" kern="1200" dirty="0" smtClean="0">
                          <a:solidFill>
                            <a:schemeClr val="tx1"/>
                          </a:solidFill>
                          <a:effectLst/>
                          <a:latin typeface="Candara" pitchFamily="34" charset="0"/>
                          <a:ea typeface="+mn-ea"/>
                          <a:cs typeface="+mn-cs"/>
                        </a:rPr>
                        <a:t>The desire for uniform control of immigration and a white Australia was the major force which sustained, nurtured and ensured the triumph of the Federation movement’ (Norris). </a:t>
                      </a:r>
                    </a:p>
                    <a:p>
                      <a:pPr marL="171450" indent="-171450">
                        <a:buFont typeface="Arial" pitchFamily="34" charset="0"/>
                        <a:buChar char="•"/>
                      </a:pPr>
                      <a:r>
                        <a:rPr kumimoji="0" lang="en-AU" sz="900" b="0" kern="1200" dirty="0" smtClean="0">
                          <a:solidFill>
                            <a:schemeClr val="tx1"/>
                          </a:solidFill>
                          <a:effectLst/>
                          <a:latin typeface="Candara" pitchFamily="34" charset="0"/>
                          <a:ea typeface="+mn-ea"/>
                          <a:cs typeface="+mn-cs"/>
                        </a:rPr>
                        <a:t>Racial</a:t>
                      </a:r>
                      <a:r>
                        <a:rPr kumimoji="0" lang="en-AU" sz="900" b="0" kern="1200" baseline="0" dirty="0" smtClean="0">
                          <a:solidFill>
                            <a:schemeClr val="tx1"/>
                          </a:solidFill>
                          <a:effectLst/>
                          <a:latin typeface="Candara" pitchFamily="34" charset="0"/>
                          <a:ea typeface="+mn-ea"/>
                          <a:cs typeface="+mn-cs"/>
                        </a:rPr>
                        <a:t> discrimination was </a:t>
                      </a:r>
                      <a:r>
                        <a:rPr kumimoji="0" lang="en-AU" sz="900" b="0" kern="1200" dirty="0" smtClean="0">
                          <a:solidFill>
                            <a:schemeClr val="tx1"/>
                          </a:solidFill>
                          <a:effectLst/>
                          <a:latin typeface="Candara" pitchFamily="34" charset="0"/>
                          <a:ea typeface="+mn-ea"/>
                          <a:cs typeface="+mn-cs"/>
                        </a:rPr>
                        <a:t>based this on scientific theories such as social Darwinism which claims that inequality is genetic and only the superior rates will survive</a:t>
                      </a:r>
                      <a:endParaRPr lang="en-AU" sz="900" b="0" dirty="0">
                        <a:latin typeface="Candara" pitchFamily="34" charset="0"/>
                      </a:endParaRPr>
                    </a:p>
                  </a:txBody>
                  <a:tcPr/>
                </a:tc>
                <a:tc>
                  <a:txBody>
                    <a:bodyPr/>
                    <a:lstStyle/>
                    <a:p>
                      <a:endParaRPr lang="en-AU" sz="900" dirty="0"/>
                    </a:p>
                  </a:txBody>
                  <a:tcPr/>
                </a:tc>
              </a:tr>
              <a:tr h="368854">
                <a:tc>
                  <a:txBody>
                    <a:bodyPr/>
                    <a:lstStyle/>
                    <a:p>
                      <a:r>
                        <a:rPr lang="en-AU" sz="2000" b="1" dirty="0" smtClean="0">
                          <a:latin typeface="Candara" pitchFamily="34" charset="0"/>
                        </a:rPr>
                        <a:t>N</a:t>
                      </a:r>
                      <a:r>
                        <a:rPr lang="en-AU" sz="1200" dirty="0" smtClean="0">
                          <a:latin typeface="Candara" pitchFamily="34" charset="0"/>
                        </a:rPr>
                        <a:t>ationalism</a:t>
                      </a:r>
                      <a:endParaRPr lang="en-AU" sz="1200" dirty="0">
                        <a:latin typeface="Candara" pitchFamily="34" charset="0"/>
                      </a:endParaRPr>
                    </a:p>
                  </a:txBody>
                  <a:tcPr/>
                </a:tc>
                <a:tc>
                  <a:txBody>
                    <a:bodyPr/>
                    <a:lstStyle/>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A white nation/British style nation </a:t>
                      </a:r>
                    </a:p>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A united and cohesive nation: </a:t>
                      </a:r>
                      <a:r>
                        <a:rPr kumimoji="0" lang="en-AU" sz="900" b="1" i="0" u="none" strike="noStrike" kern="1200" baseline="0" dirty="0" smtClean="0">
                          <a:solidFill>
                            <a:schemeClr val="tx1"/>
                          </a:solidFill>
                          <a:latin typeface="Candara" pitchFamily="34" charset="0"/>
                          <a:ea typeface="+mn-ea"/>
                          <a:cs typeface="+mn-cs"/>
                        </a:rPr>
                        <a:t>Evidence </a:t>
                      </a:r>
                      <a:r>
                        <a:rPr kumimoji="0" lang="en-AU" sz="900" b="0" i="0" u="none" strike="noStrike" kern="1200" baseline="0" dirty="0" smtClean="0">
                          <a:solidFill>
                            <a:schemeClr val="tx1"/>
                          </a:solidFill>
                          <a:latin typeface="Candara" pitchFamily="34" charset="0"/>
                          <a:ea typeface="+mn-ea"/>
                          <a:cs typeface="+mn-cs"/>
                        </a:rPr>
                        <a:t>‘</a:t>
                      </a:r>
                      <a:r>
                        <a:rPr kumimoji="0" lang="en-AU" sz="900" b="1" i="0" u="none" strike="noStrike" kern="1200" baseline="0" dirty="0" smtClean="0">
                          <a:solidFill>
                            <a:schemeClr val="tx1"/>
                          </a:solidFill>
                          <a:latin typeface="Candara" pitchFamily="34" charset="0"/>
                          <a:ea typeface="+mn-ea"/>
                          <a:cs typeface="+mn-cs"/>
                        </a:rPr>
                        <a:t>From all division let our land be free, For God has made her one…’ from Federation by William Gay, 1890s </a:t>
                      </a:r>
                    </a:p>
                    <a:p>
                      <a:pPr marL="171450" indent="-171450">
                        <a:buFont typeface="Arial" pitchFamily="34" charset="0"/>
                        <a:buChar char="•"/>
                      </a:pPr>
                      <a:r>
                        <a:rPr kumimoji="0" lang="en-AU" sz="900" b="1" i="0" u="none" strike="noStrike" kern="1200" baseline="0" dirty="0" smtClean="0">
                          <a:solidFill>
                            <a:schemeClr val="tx1"/>
                          </a:solidFill>
                          <a:latin typeface="Candara" pitchFamily="34" charset="0"/>
                          <a:ea typeface="+mn-ea"/>
                          <a:cs typeface="+mn-cs"/>
                        </a:rPr>
                        <a:t>An egalitarian nation – some hoped for better rights for women</a:t>
                      </a:r>
                      <a:endParaRPr kumimoji="0" lang="en-AU" sz="900" b="0" i="0" u="none" strike="noStrike" kern="1200" baseline="0" dirty="0" smtClean="0">
                        <a:solidFill>
                          <a:schemeClr val="tx1"/>
                        </a:solidFill>
                        <a:latin typeface="Candara" pitchFamily="34" charset="0"/>
                        <a:ea typeface="+mn-ea"/>
                        <a:cs typeface="+mn-cs"/>
                      </a:endParaRPr>
                    </a:p>
                  </a:txBody>
                  <a:tcPr/>
                </a:tc>
                <a:tc>
                  <a:txBody>
                    <a:bodyPr/>
                    <a:lstStyle/>
                    <a:p>
                      <a:endParaRPr lang="en-AU" sz="900" dirty="0">
                        <a:solidFill>
                          <a:schemeClr val="tx1"/>
                        </a:solidFill>
                      </a:endParaRPr>
                    </a:p>
                  </a:txBody>
                  <a:tcPr/>
                </a:tc>
                <a:tc>
                  <a:txBody>
                    <a:bodyPr/>
                    <a:lstStyle/>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Some feared loss of connection with Britain.(</a:t>
                      </a:r>
                      <a:r>
                        <a:rPr kumimoji="0" lang="en-AU" sz="900" b="0" i="0" u="none" strike="noStrike" kern="1200" baseline="0" dirty="0" err="1" smtClean="0">
                          <a:solidFill>
                            <a:schemeClr val="tx1"/>
                          </a:solidFill>
                          <a:latin typeface="Candara" pitchFamily="34" charset="0"/>
                          <a:ea typeface="+mn-ea"/>
                          <a:cs typeface="+mn-cs"/>
                        </a:rPr>
                        <a:t>eg</a:t>
                      </a:r>
                      <a:r>
                        <a:rPr kumimoji="0" lang="en-AU" sz="900" b="0" i="0" u="none" strike="noStrike" kern="1200" baseline="0" dirty="0" smtClean="0">
                          <a:solidFill>
                            <a:schemeClr val="tx1"/>
                          </a:solidFill>
                          <a:latin typeface="Candara" pitchFamily="34" charset="0"/>
                          <a:ea typeface="+mn-ea"/>
                          <a:cs typeface="+mn-cs"/>
                        </a:rPr>
                        <a:t> Imperial Federation League) </a:t>
                      </a:r>
                      <a:endParaRPr kumimoji="0" lang="en-AU" sz="900" b="0" i="0" u="none" strike="noStrike" kern="1200" baseline="0" dirty="0" smtClean="0">
                        <a:solidFill>
                          <a:schemeClr val="tx1"/>
                        </a:solidFill>
                        <a:latin typeface="+mn-lt"/>
                        <a:ea typeface="+mn-ea"/>
                        <a:cs typeface="+mn-cs"/>
                      </a:endParaRPr>
                    </a:p>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Less populous colonies (WA) feared being swamped by larger colonies</a:t>
                      </a:r>
                      <a:r>
                        <a:rPr kumimoji="0" lang="en-AU" sz="900" b="0" i="0" u="none" strike="noStrike" kern="1200" baseline="0" dirty="0" smtClean="0">
                          <a:solidFill>
                            <a:schemeClr val="tx1"/>
                          </a:solidFill>
                          <a:latin typeface="+mn-lt"/>
                          <a:ea typeface="+mn-ea"/>
                          <a:cs typeface="+mn-cs"/>
                        </a:rPr>
                        <a:t>. </a:t>
                      </a:r>
                    </a:p>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NSW feared loss of position as first colony </a:t>
                      </a:r>
                    </a:p>
                    <a:p>
                      <a:endParaRPr kumimoji="0" lang="en-AU" sz="900" b="0" i="0" u="none" strike="noStrike" kern="1200" baseline="0" dirty="0" smtClean="0">
                        <a:solidFill>
                          <a:schemeClr val="tx1"/>
                        </a:solidFill>
                        <a:latin typeface="Candara" pitchFamily="34" charset="0"/>
                        <a:ea typeface="+mn-ea"/>
                        <a:cs typeface="+mn-cs"/>
                      </a:endParaRPr>
                    </a:p>
                    <a:p>
                      <a:endParaRPr lang="en-AU" sz="900" dirty="0"/>
                    </a:p>
                  </a:txBody>
                  <a:tcPr/>
                </a:tc>
              </a:tr>
              <a:tr h="368854">
                <a:tc>
                  <a:txBody>
                    <a:bodyPr/>
                    <a:lstStyle/>
                    <a:p>
                      <a:r>
                        <a:rPr lang="en-AU" sz="2000" b="1" dirty="0" smtClean="0">
                          <a:latin typeface="Candara" pitchFamily="34" charset="0"/>
                        </a:rPr>
                        <a:t>E</a:t>
                      </a:r>
                      <a:r>
                        <a:rPr lang="en-AU" sz="1200" dirty="0" smtClean="0">
                          <a:latin typeface="Candara" pitchFamily="34" charset="0"/>
                        </a:rPr>
                        <a:t>conomics</a:t>
                      </a:r>
                      <a:endParaRPr lang="en-AU" sz="1200" dirty="0">
                        <a:latin typeface="Candara" pitchFamily="34" charset="0"/>
                      </a:endParaRPr>
                    </a:p>
                  </a:txBody>
                  <a:tcPr/>
                </a:tc>
                <a:tc>
                  <a:txBody>
                    <a:bodyPr/>
                    <a:lstStyle/>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A prosperous nation with a high standard of living </a:t>
                      </a:r>
                    </a:p>
                    <a:p>
                      <a:pPr marL="171450" indent="-171450">
                        <a:buFont typeface="Arial" pitchFamily="34" charset="0"/>
                        <a:buChar char="•"/>
                      </a:pPr>
                      <a:endParaRPr kumimoji="0" lang="en-AU" sz="900" b="0" i="0" u="none" strike="noStrike" kern="1200" baseline="0" dirty="0" smtClean="0">
                        <a:solidFill>
                          <a:schemeClr val="tx1"/>
                        </a:solidFill>
                        <a:latin typeface="Candara" pitchFamily="34" charset="0"/>
                        <a:ea typeface="+mn-ea"/>
                        <a:cs typeface="+mn-cs"/>
                      </a:endParaRPr>
                    </a:p>
                    <a:p>
                      <a:endParaRPr lang="en-AU" sz="900" dirty="0"/>
                    </a:p>
                  </a:txBody>
                  <a:tcPr/>
                </a:tc>
                <a:tc>
                  <a:txBody>
                    <a:bodyPr/>
                    <a:lstStyle/>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Fear of competition for jobs from outsiders </a:t>
                      </a:r>
                    </a:p>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Fear of declining working conditions- t</a:t>
                      </a:r>
                      <a:r>
                        <a:rPr kumimoji="0" lang="en-AU" sz="900" b="1" i="0" u="none" strike="noStrike" kern="1200" baseline="0" dirty="0" smtClean="0">
                          <a:solidFill>
                            <a:schemeClr val="tx1"/>
                          </a:solidFill>
                          <a:latin typeface="Candara" pitchFamily="34" charset="0"/>
                          <a:ea typeface="+mn-ea"/>
                          <a:cs typeface="+mn-cs"/>
                        </a:rPr>
                        <a:t>he 1890s depression led many to fear that unless the colonies united, working conditions could decline led to formation of first nation wide political party ALP</a:t>
                      </a:r>
                      <a:r>
                        <a:rPr kumimoji="0" lang="en-AU" sz="900" b="0" i="0" u="none" strike="noStrike" kern="1200" baseline="0" dirty="0" smtClean="0">
                          <a:solidFill>
                            <a:schemeClr val="tx1"/>
                          </a:solidFill>
                          <a:latin typeface="Candara" pitchFamily="34" charset="0"/>
                          <a:ea typeface="+mn-ea"/>
                          <a:cs typeface="+mn-cs"/>
                        </a:rPr>
                        <a:t>. </a:t>
                      </a:r>
                      <a:endParaRPr kumimoji="0" lang="en-AU" sz="900" b="0" i="0" u="none" strike="noStrike" kern="1200" baseline="0" dirty="0" smtClean="0">
                        <a:solidFill>
                          <a:schemeClr val="tx1"/>
                        </a:solidFill>
                        <a:latin typeface="+mn-lt"/>
                        <a:ea typeface="+mn-ea"/>
                        <a:cs typeface="+mn-cs"/>
                      </a:endParaRPr>
                    </a:p>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Fear of economic inefficiency </a:t>
                      </a:r>
                    </a:p>
                    <a:p>
                      <a:endParaRPr lang="en-AU" sz="900" dirty="0"/>
                    </a:p>
                  </a:txBody>
                  <a:tcPr/>
                </a:tc>
                <a:tc>
                  <a:txBody>
                    <a:bodyPr/>
                    <a:lstStyle/>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Some NSW traders feared loss of Free Trade. </a:t>
                      </a:r>
                    </a:p>
                    <a:p>
                      <a:pPr marL="171450" indent="-171450">
                        <a:buFont typeface="Arial" pitchFamily="34" charset="0"/>
                        <a:buChar char="•"/>
                      </a:pPr>
                      <a:r>
                        <a:rPr kumimoji="0" lang="en-AU" sz="900" b="0" i="0" u="none" strike="noStrike" kern="1200" baseline="0" dirty="0" smtClean="0">
                          <a:solidFill>
                            <a:schemeClr val="tx1"/>
                          </a:solidFill>
                          <a:latin typeface="Candara" pitchFamily="34" charset="0"/>
                          <a:ea typeface="+mn-ea"/>
                          <a:cs typeface="+mn-cs"/>
                        </a:rPr>
                        <a:t>Some Vic manufacturers feared loss of Intercolonial protective tariffs.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latin typeface="Candara" pitchFamily="34" charset="0"/>
                        </a:rPr>
                        <a:t>The fear</a:t>
                      </a:r>
                      <a:r>
                        <a:rPr lang="en-AU" sz="900" baseline="0" dirty="0" smtClean="0">
                          <a:latin typeface="Candara" pitchFamily="34" charset="0"/>
                        </a:rPr>
                        <a:t> (</a:t>
                      </a:r>
                      <a:r>
                        <a:rPr lang="en-AU" sz="900" baseline="0" dirty="0" smtClean="0">
                          <a:solidFill>
                            <a:schemeClr val="tx1"/>
                          </a:solidFill>
                          <a:latin typeface="Candara" pitchFamily="34" charset="0"/>
                        </a:rPr>
                        <a:t>by some)</a:t>
                      </a:r>
                      <a:r>
                        <a:rPr lang="en-AU" sz="900" dirty="0" smtClean="0">
                          <a:solidFill>
                            <a:schemeClr val="tx1"/>
                          </a:solidFill>
                          <a:latin typeface="Candara" pitchFamily="34" charset="0"/>
                        </a:rPr>
                        <a:t> </a:t>
                      </a:r>
                      <a:r>
                        <a:rPr lang="en-AU" sz="900" b="1" dirty="0" smtClean="0">
                          <a:solidFill>
                            <a:schemeClr val="tx1"/>
                          </a:solidFill>
                          <a:latin typeface="Candara" pitchFamily="34" charset="0"/>
                        </a:rPr>
                        <a:t>that hard won working conditions in particular areas could be lost</a:t>
                      </a:r>
                      <a:r>
                        <a:rPr lang="en-AU" sz="900" dirty="0" smtClean="0">
                          <a:latin typeface="Candara" pitchFamily="34" charset="0"/>
                        </a:rPr>
                        <a:t>. Workers in Broken Hill had particularly good conditions and the high NO vote in this area could have been influenced by this fear.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dirty="0" smtClean="0">
                          <a:latin typeface="Candara" pitchFamily="34" charset="0"/>
                        </a:rPr>
                        <a:t>whilst many workers feared competition from Asian migrants who would work for lower wages, Queensland sugar plantation owners feared the loss of cheap labour from the South Sea Islands, if federation were to occur. </a:t>
                      </a:r>
                    </a:p>
                  </a:txBody>
                  <a:tcPr/>
                </a:tc>
              </a:tr>
            </a:tbl>
          </a:graphicData>
        </a:graphic>
      </p:graphicFrame>
    </p:spTree>
    <p:extLst>
      <p:ext uri="{BB962C8B-B14F-4D97-AF65-F5344CB8AC3E}">
        <p14:creationId xmlns:p14="http://schemas.microsoft.com/office/powerpoint/2010/main" val="122665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3" y="-12700"/>
            <a:ext cx="10668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850994" y="5273158"/>
            <a:ext cx="2376264" cy="369332"/>
          </a:xfrm>
          <a:prstGeom prst="rect">
            <a:avLst/>
          </a:prstGeom>
          <a:noFill/>
        </p:spPr>
        <p:txBody>
          <a:bodyPr wrap="square" rtlCol="0">
            <a:spAutoFit/>
          </a:bodyPr>
          <a:lstStyle/>
          <a:p>
            <a:r>
              <a:rPr lang="en-AU" dirty="0" smtClean="0">
                <a:latin typeface="Segoe Print" pitchFamily="2" charset="0"/>
              </a:rPr>
              <a:t>Dot Point 1</a:t>
            </a:r>
            <a:endParaRPr lang="en-AU" dirty="0">
              <a:latin typeface="Segoe Print" pitchFamily="2" charset="0"/>
            </a:endParaRPr>
          </a:p>
        </p:txBody>
      </p:sp>
      <p:sp>
        <p:nvSpPr>
          <p:cNvPr id="4" name="Rectangle 3"/>
          <p:cNvSpPr/>
          <p:nvPr/>
        </p:nvSpPr>
        <p:spPr>
          <a:xfrm>
            <a:off x="1259632" y="188640"/>
            <a:ext cx="2250937" cy="461665"/>
          </a:xfrm>
          <a:prstGeom prst="rect">
            <a:avLst/>
          </a:prstGeom>
        </p:spPr>
        <p:txBody>
          <a:bodyPr wrap="none">
            <a:spAutoFit/>
          </a:bodyPr>
          <a:lstStyle/>
          <a:p>
            <a:r>
              <a:rPr lang="en-AU" sz="2400" dirty="0" smtClean="0">
                <a:latin typeface="Aharoni" pitchFamily="2" charset="-79"/>
                <a:cs typeface="Aharoni" pitchFamily="2" charset="-79"/>
              </a:rPr>
              <a:t>The Only Way</a:t>
            </a:r>
            <a:endParaRPr lang="en-AU" sz="2400" dirty="0">
              <a:latin typeface="Aharoni" pitchFamily="2" charset="-79"/>
              <a:cs typeface="Aharoni" pitchFamily="2" charset="-79"/>
            </a:endParaRPr>
          </a:p>
        </p:txBody>
      </p:sp>
      <p:sp>
        <p:nvSpPr>
          <p:cNvPr id="6" name="Rectangle 5"/>
          <p:cNvSpPr/>
          <p:nvPr/>
        </p:nvSpPr>
        <p:spPr>
          <a:xfrm>
            <a:off x="1262792" y="4830074"/>
            <a:ext cx="7560840" cy="1815882"/>
          </a:xfrm>
          <a:prstGeom prst="rect">
            <a:avLst/>
          </a:prstGeom>
        </p:spPr>
        <p:txBody>
          <a:bodyPr wrap="square">
            <a:spAutoFit/>
          </a:bodyPr>
          <a:lstStyle/>
          <a:p>
            <a:r>
              <a:rPr lang="en-AU" sz="1400" b="1" dirty="0">
                <a:latin typeface="Candara" pitchFamily="34" charset="0"/>
              </a:rPr>
              <a:t>Victoria</a:t>
            </a:r>
            <a:r>
              <a:rPr lang="en-AU" sz="1400" dirty="0">
                <a:latin typeface="Candara" pitchFamily="34" charset="0"/>
              </a:rPr>
              <a:t>. – ‘Girls, there’s but one way to rid ourselves of this unsightly thing, and that’s by </a:t>
            </a:r>
            <a:r>
              <a:rPr lang="en-AU" sz="1400" dirty="0" smtClean="0">
                <a:latin typeface="Candara" pitchFamily="34" charset="0"/>
              </a:rPr>
              <a:t>all </a:t>
            </a:r>
            <a:r>
              <a:rPr lang="en-AU" sz="1400" dirty="0">
                <a:latin typeface="Candara" pitchFamily="34" charset="0"/>
              </a:rPr>
              <a:t>taking hold together. A strong unanimous heave with this lever and the job is done</a:t>
            </a:r>
            <a:r>
              <a:rPr lang="en-AU" sz="1400" dirty="0" smtClean="0">
                <a:latin typeface="Candara" pitchFamily="34" charset="0"/>
              </a:rPr>
              <a:t>.’</a:t>
            </a:r>
          </a:p>
          <a:p>
            <a:endParaRPr lang="en-AU" sz="1400" dirty="0">
              <a:latin typeface="Candara" pitchFamily="34" charset="0"/>
            </a:endParaRPr>
          </a:p>
          <a:p>
            <a:r>
              <a:rPr lang="en-AU" sz="1400" b="1" dirty="0">
                <a:latin typeface="Candara" pitchFamily="34" charset="0"/>
              </a:rPr>
              <a:t>Chorus</a:t>
            </a:r>
            <a:r>
              <a:rPr lang="en-AU" sz="1400" dirty="0">
                <a:latin typeface="Candara" pitchFamily="34" charset="0"/>
              </a:rPr>
              <a:t>. – ‘Yes and if John should be the means of bringing us together, we’d have something </a:t>
            </a:r>
            <a:r>
              <a:rPr lang="en-AU" sz="1400" dirty="0" smtClean="0">
                <a:latin typeface="Candara" pitchFamily="34" charset="0"/>
              </a:rPr>
              <a:t>to </a:t>
            </a:r>
            <a:r>
              <a:rPr lang="en-AU" sz="1400" dirty="0">
                <a:latin typeface="Candara" pitchFamily="34" charset="0"/>
              </a:rPr>
              <a:t>thank the Chinese question for after all</a:t>
            </a:r>
            <a:r>
              <a:rPr lang="en-AU" sz="1400" dirty="0" smtClean="0">
                <a:latin typeface="Candara" pitchFamily="34" charset="0"/>
              </a:rPr>
              <a:t>.’</a:t>
            </a:r>
          </a:p>
          <a:p>
            <a:endParaRPr lang="en-AU" sz="1400" dirty="0">
              <a:latin typeface="Candara" pitchFamily="34" charset="0"/>
            </a:endParaRPr>
          </a:p>
          <a:p>
            <a:pPr algn="r"/>
            <a:r>
              <a:rPr lang="en-AU" sz="1200" dirty="0">
                <a:latin typeface="Candara" pitchFamily="34" charset="0"/>
              </a:rPr>
              <a:t>(‘John’ is an abbreviated version of ‘John Chinaman’ – a racist </a:t>
            </a:r>
            <a:r>
              <a:rPr lang="en-AU" sz="1200" dirty="0" smtClean="0">
                <a:latin typeface="Candara" pitchFamily="34" charset="0"/>
              </a:rPr>
              <a:t>term </a:t>
            </a:r>
            <a:r>
              <a:rPr lang="en-AU" sz="1200" dirty="0">
                <a:latin typeface="Candara" pitchFamily="34" charset="0"/>
              </a:rPr>
              <a:t>commonly used by white colonists at the time. )</a:t>
            </a:r>
          </a:p>
        </p:txBody>
      </p:sp>
      <p:sp>
        <p:nvSpPr>
          <p:cNvPr id="7" name="Rectangle 6"/>
          <p:cNvSpPr/>
          <p:nvPr/>
        </p:nvSpPr>
        <p:spPr>
          <a:xfrm>
            <a:off x="1262792" y="4392713"/>
            <a:ext cx="7560840" cy="246221"/>
          </a:xfrm>
          <a:prstGeom prst="rect">
            <a:avLst/>
          </a:prstGeom>
        </p:spPr>
        <p:txBody>
          <a:bodyPr wrap="square">
            <a:spAutoFit/>
          </a:bodyPr>
          <a:lstStyle/>
          <a:p>
            <a:r>
              <a:rPr lang="en-AU" sz="1000" dirty="0"/>
              <a:t>Cartoon of Victoria urging the Federation to get rid of the ‘Chinese pest’, Melbourne Punch, 10 May 1888, </a:t>
            </a:r>
            <a:r>
              <a:rPr lang="en-AU" sz="1000" dirty="0" smtClean="0"/>
              <a:t>National </a:t>
            </a:r>
            <a:r>
              <a:rPr lang="en-AU" sz="1000" dirty="0"/>
              <a:t>Library of Australia.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165" y="836712"/>
            <a:ext cx="4933625" cy="34329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7735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498080" cy="1143000"/>
          </a:xfrm>
        </p:spPr>
        <p:txBody>
          <a:bodyPr>
            <a:normAutofit/>
          </a:bodyPr>
          <a:lstStyle/>
          <a:p>
            <a:r>
              <a:rPr lang="en-AU" b="1" dirty="0" smtClean="0">
                <a:solidFill>
                  <a:schemeClr val="tx1"/>
                </a:solidFill>
                <a:latin typeface="Candara" pitchFamily="34" charset="0"/>
              </a:rPr>
              <a:t>United and Cohesive Nation</a:t>
            </a:r>
            <a:br>
              <a:rPr lang="en-AU" b="1" dirty="0" smtClean="0">
                <a:solidFill>
                  <a:schemeClr val="tx1"/>
                </a:solidFill>
                <a:latin typeface="Candara" pitchFamily="34" charset="0"/>
              </a:rPr>
            </a:br>
            <a:r>
              <a:rPr lang="en-AU" sz="1800" i="1" dirty="0" smtClean="0">
                <a:solidFill>
                  <a:schemeClr val="accent1">
                    <a:lumMod val="75000"/>
                  </a:schemeClr>
                </a:solidFill>
                <a:effectLst/>
                <a:latin typeface="Candara" pitchFamily="34" charset="0"/>
              </a:rPr>
              <a:t>An egalitarian nation, equal opportunities for all ( if you are white of course)</a:t>
            </a:r>
            <a:endParaRPr lang="en-AU" sz="1800" i="1" dirty="0">
              <a:solidFill>
                <a:schemeClr val="accent1">
                  <a:lumMod val="75000"/>
                </a:schemeClr>
              </a:solidFill>
              <a:effectLst/>
              <a:latin typeface="Candara" pitchFamily="34" charset="0"/>
            </a:endParaRPr>
          </a:p>
        </p:txBody>
      </p:sp>
      <p:sp>
        <p:nvSpPr>
          <p:cNvPr id="3" name="Content Placeholder 2"/>
          <p:cNvSpPr>
            <a:spLocks noGrp="1"/>
          </p:cNvSpPr>
          <p:nvPr>
            <p:ph idx="1"/>
          </p:nvPr>
        </p:nvSpPr>
        <p:spPr>
          <a:xfrm>
            <a:off x="1187624" y="1340768"/>
            <a:ext cx="7704856" cy="3755433"/>
          </a:xfrm>
        </p:spPr>
        <p:txBody>
          <a:bodyPr>
            <a:normAutofit/>
          </a:bodyPr>
          <a:lstStyle/>
          <a:p>
            <a:r>
              <a:rPr lang="en-US" sz="1400" dirty="0">
                <a:latin typeface="Candara" pitchFamily="34" charset="0"/>
              </a:rPr>
              <a:t>By 1900, 82% of Australians had been born here. This gave them a love &amp; pride in their ‘</a:t>
            </a:r>
            <a:r>
              <a:rPr lang="en-US" sz="1400" dirty="0" err="1" smtClean="0">
                <a:latin typeface="Candara" pitchFamily="34" charset="0"/>
              </a:rPr>
              <a:t>Australianness</a:t>
            </a:r>
            <a:r>
              <a:rPr lang="en-US" sz="1400" dirty="0" smtClean="0">
                <a:latin typeface="Candara" pitchFamily="34" charset="0"/>
              </a:rPr>
              <a:t>’. </a:t>
            </a:r>
          </a:p>
          <a:p>
            <a:pPr marL="82296" indent="0">
              <a:buNone/>
            </a:pPr>
            <a:endParaRPr lang="en-US" sz="900" dirty="0" smtClean="0">
              <a:latin typeface="Candara" pitchFamily="34" charset="0"/>
            </a:endParaRPr>
          </a:p>
          <a:p>
            <a:r>
              <a:rPr lang="en-US" sz="1400" dirty="0" smtClean="0">
                <a:latin typeface="Candara" pitchFamily="34" charset="0"/>
              </a:rPr>
              <a:t>Along with this feeling of belonging came a need to forge a national identity.</a:t>
            </a:r>
          </a:p>
          <a:p>
            <a:pPr marL="82296" indent="0">
              <a:buNone/>
            </a:pPr>
            <a:endParaRPr lang="en-US" sz="900" dirty="0" smtClean="0">
              <a:latin typeface="Candara" pitchFamily="34" charset="0"/>
            </a:endParaRPr>
          </a:p>
          <a:p>
            <a:r>
              <a:rPr lang="en-US" sz="1400" dirty="0" smtClean="0">
                <a:latin typeface="Candara" pitchFamily="34" charset="0"/>
              </a:rPr>
              <a:t>Late 19</a:t>
            </a:r>
            <a:r>
              <a:rPr lang="en-US" sz="1400" baseline="30000" dirty="0" smtClean="0">
                <a:latin typeface="Candara" pitchFamily="34" charset="0"/>
              </a:rPr>
              <a:t>th</a:t>
            </a:r>
            <a:r>
              <a:rPr lang="en-US" sz="1400" dirty="0" smtClean="0">
                <a:latin typeface="Candara" pitchFamily="34" charset="0"/>
              </a:rPr>
              <a:t> Century art, literature and journalism, were integral in the creation this new, albeit male, national identity.</a:t>
            </a:r>
          </a:p>
          <a:p>
            <a:r>
              <a:rPr lang="en-US" sz="1400" dirty="0" smtClean="0">
                <a:latin typeface="Candara" pitchFamily="34" charset="0"/>
              </a:rPr>
              <a:t>Artists, such as Frederick </a:t>
            </a:r>
            <a:r>
              <a:rPr lang="en-US" sz="1400" dirty="0" err="1" smtClean="0">
                <a:latin typeface="Candara" pitchFamily="34" charset="0"/>
              </a:rPr>
              <a:t>McCubbin</a:t>
            </a:r>
            <a:r>
              <a:rPr lang="en-US" sz="1400" dirty="0" smtClean="0">
                <a:latin typeface="Candara" pitchFamily="34" charset="0"/>
              </a:rPr>
              <a:t>, Tom Roberts and Arthur </a:t>
            </a:r>
            <a:r>
              <a:rPr lang="en-US" sz="1400" dirty="0" err="1" smtClean="0">
                <a:latin typeface="Candara" pitchFamily="34" charset="0"/>
              </a:rPr>
              <a:t>Streeton</a:t>
            </a:r>
            <a:r>
              <a:rPr lang="en-US" sz="1400" dirty="0" smtClean="0">
                <a:latin typeface="Candara" pitchFamily="34" charset="0"/>
              </a:rPr>
              <a:t> captured the  national character  as a shearer, bushman or swagman in remote and uniquely Australian landscapes.</a:t>
            </a:r>
          </a:p>
          <a:p>
            <a:pPr marL="82296" indent="0">
              <a:buNone/>
            </a:pPr>
            <a:endParaRPr lang="en-US" sz="900" dirty="0">
              <a:latin typeface="Candara" pitchFamily="34" charset="0"/>
            </a:endParaRPr>
          </a:p>
          <a:p>
            <a:r>
              <a:rPr lang="en-US" sz="1400" dirty="0" smtClean="0">
                <a:latin typeface="Candara" pitchFamily="34" charset="0"/>
              </a:rPr>
              <a:t>Poets, such as Henry Lawson wrote of  the male experiences of the bush and bush life, reinforcing the values that came to define the national character.</a:t>
            </a:r>
          </a:p>
          <a:p>
            <a:r>
              <a:rPr lang="en-US" sz="1400" dirty="0" smtClean="0">
                <a:latin typeface="Candara" pitchFamily="34" charset="0"/>
              </a:rPr>
              <a:t>The Bulletin magazine, founded in 1880, helped to perpetuate this new national identity through it’s radical, nationalist and ant-imperialistic material.</a:t>
            </a:r>
            <a:endParaRPr lang="en-US" sz="1400" dirty="0">
              <a:latin typeface="Candara" pitchFamily="34" charset="0"/>
            </a:endParaRPr>
          </a:p>
          <a:p>
            <a:pPr marL="82296" indent="0">
              <a:buNone/>
            </a:pPr>
            <a:endParaRPr lang="en-AU" sz="1400" dirty="0">
              <a:latin typeface="Candara"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3" y="-12700"/>
            <a:ext cx="10668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850994" y="5273158"/>
            <a:ext cx="2376264" cy="369332"/>
          </a:xfrm>
          <a:prstGeom prst="rect">
            <a:avLst/>
          </a:prstGeom>
          <a:noFill/>
        </p:spPr>
        <p:txBody>
          <a:bodyPr wrap="square" rtlCol="0">
            <a:spAutoFit/>
          </a:bodyPr>
          <a:lstStyle/>
          <a:p>
            <a:r>
              <a:rPr lang="en-AU" dirty="0" smtClean="0">
                <a:latin typeface="Segoe Print" pitchFamily="2" charset="0"/>
              </a:rPr>
              <a:t>Dot Point 1</a:t>
            </a:r>
            <a:endParaRPr lang="en-AU" dirty="0">
              <a:latin typeface="Segoe Print" pitchFamily="2" charset="0"/>
            </a:endParaRPr>
          </a:p>
        </p:txBody>
      </p:sp>
      <p:sp>
        <p:nvSpPr>
          <p:cNvPr id="13" name="Rectangle 12"/>
          <p:cNvSpPr/>
          <p:nvPr/>
        </p:nvSpPr>
        <p:spPr>
          <a:xfrm rot="21108624">
            <a:off x="5139337" y="5024414"/>
            <a:ext cx="3783559" cy="1169551"/>
          </a:xfrm>
          <a:prstGeom prst="rect">
            <a:avLst/>
          </a:prstGeom>
        </p:spPr>
        <p:txBody>
          <a:bodyPr wrap="square">
            <a:spAutoFit/>
          </a:bodyPr>
          <a:lstStyle/>
          <a:p>
            <a:r>
              <a:rPr lang="en-AU" sz="1400" b="1" dirty="0">
                <a:latin typeface="Segoe Print" pitchFamily="2" charset="0"/>
              </a:rPr>
              <a:t>‘Australia didn’t like the mother country’s class-divisions, particularly the notion that when classifying human beings past and pedigree determined the future’ </a:t>
            </a:r>
            <a:r>
              <a:rPr lang="en-AU" sz="1400" b="1" dirty="0">
                <a:solidFill>
                  <a:schemeClr val="accent1"/>
                </a:solidFill>
                <a:latin typeface="Segoe Print" pitchFamily="2" charset="0"/>
              </a:rPr>
              <a:t>(Carlyon). </a:t>
            </a:r>
          </a:p>
        </p:txBody>
      </p:sp>
      <p:sp>
        <p:nvSpPr>
          <p:cNvPr id="14" name="Rectangle 13"/>
          <p:cNvSpPr/>
          <p:nvPr/>
        </p:nvSpPr>
        <p:spPr>
          <a:xfrm rot="21165261">
            <a:off x="1440275" y="5311569"/>
            <a:ext cx="3101993" cy="954107"/>
          </a:xfrm>
          <a:prstGeom prst="rect">
            <a:avLst/>
          </a:prstGeom>
        </p:spPr>
        <p:txBody>
          <a:bodyPr wrap="square">
            <a:spAutoFit/>
          </a:bodyPr>
          <a:lstStyle/>
          <a:p>
            <a:r>
              <a:rPr lang="en-AU" sz="1400" b="1" dirty="0">
                <a:latin typeface="Segoe Print" pitchFamily="2" charset="0"/>
              </a:rPr>
              <a:t>‘The convict derived bush ethos formed the most important basic component of the national mystique’ </a:t>
            </a:r>
            <a:r>
              <a:rPr lang="en-AU" sz="1400" b="1" dirty="0">
                <a:solidFill>
                  <a:schemeClr val="accent1"/>
                </a:solidFill>
                <a:latin typeface="Segoe Print" pitchFamily="2" charset="0"/>
              </a:rPr>
              <a:t>(Ward). </a:t>
            </a:r>
          </a:p>
        </p:txBody>
      </p:sp>
    </p:spTree>
    <p:extLst>
      <p:ext uri="{BB962C8B-B14F-4D97-AF65-F5344CB8AC3E}">
        <p14:creationId xmlns:p14="http://schemas.microsoft.com/office/powerpoint/2010/main" val="3249044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181448">
            <a:off x="1660376" y="2176041"/>
            <a:ext cx="6778420" cy="2269232"/>
          </a:xfrm>
        </p:spPr>
        <p:txBody>
          <a:bodyPr/>
          <a:lstStyle/>
          <a:p>
            <a:pPr marL="82296" indent="0">
              <a:buNone/>
            </a:pPr>
            <a:r>
              <a:rPr lang="en-AU" dirty="0">
                <a:latin typeface="Segoe Print" pitchFamily="2" charset="0"/>
              </a:rPr>
              <a:t>"No nigger, no chink, no lascar, no kanaka, no purveyor of cheap labour, is an Australian."</a:t>
            </a:r>
          </a:p>
          <a:p>
            <a:pPr marL="82296" indent="0" algn="r">
              <a:buNone/>
            </a:pPr>
            <a:r>
              <a:rPr lang="en-AU" dirty="0" smtClean="0">
                <a:latin typeface="Segoe Print" pitchFamily="2" charset="0"/>
              </a:rPr>
              <a:t>The Bulletin 1887</a:t>
            </a:r>
            <a:endParaRPr lang="en-AU" dirty="0">
              <a:latin typeface="Segoe Print" pitchFamily="2" charset="0"/>
            </a:endParaRPr>
          </a:p>
        </p:txBody>
      </p:sp>
      <p:sp>
        <p:nvSpPr>
          <p:cNvPr id="4" name="Rectangle 3"/>
          <p:cNvSpPr/>
          <p:nvPr/>
        </p:nvSpPr>
        <p:spPr>
          <a:xfrm>
            <a:off x="0" y="0"/>
            <a:ext cx="1152128"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2</a:t>
            </a:r>
            <a:endParaRPr lang="en-AU" dirty="0">
              <a:latin typeface="Segoe Print" pitchFamily="2" charset="0"/>
            </a:endParaRPr>
          </a:p>
        </p:txBody>
      </p:sp>
    </p:spTree>
    <p:extLst>
      <p:ext uri="{BB962C8B-B14F-4D97-AF65-F5344CB8AC3E}">
        <p14:creationId xmlns:p14="http://schemas.microsoft.com/office/powerpoint/2010/main" val="2065058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04664"/>
            <a:ext cx="7498080" cy="1143000"/>
          </a:xfrm>
        </p:spPr>
        <p:txBody>
          <a:bodyPr>
            <a:normAutofit fontScale="90000"/>
          </a:bodyPr>
          <a:lstStyle/>
          <a:p>
            <a:r>
              <a:rPr lang="en-AU" b="1" dirty="0" smtClean="0">
                <a:solidFill>
                  <a:schemeClr val="tx1"/>
                </a:solidFill>
                <a:effectLst/>
                <a:latin typeface="Candara" pitchFamily="34" charset="0"/>
              </a:rPr>
              <a:t>The Processes of Exclusion</a:t>
            </a:r>
            <a:br>
              <a:rPr lang="en-AU" b="1" dirty="0" smtClean="0">
                <a:solidFill>
                  <a:schemeClr val="tx1"/>
                </a:solidFill>
                <a:effectLst/>
                <a:latin typeface="Candara" pitchFamily="34" charset="0"/>
              </a:rPr>
            </a:br>
            <a:r>
              <a:rPr lang="en-AU" sz="1800" dirty="0">
                <a:solidFill>
                  <a:schemeClr val="accent4"/>
                </a:solidFill>
                <a:effectLst/>
                <a:latin typeface="Segoe Print" pitchFamily="2" charset="0"/>
              </a:rPr>
              <a:t>The processes of inclusion and exclusion which formed a nation of Australian citizens up to 1914.</a:t>
            </a:r>
            <a:br>
              <a:rPr lang="en-AU" sz="1800" dirty="0">
                <a:solidFill>
                  <a:schemeClr val="accent4"/>
                </a:solidFill>
                <a:effectLst/>
                <a:latin typeface="Segoe Print" pitchFamily="2" charset="0"/>
              </a:rPr>
            </a:br>
            <a:endParaRPr lang="en-AU" sz="1800" b="1" dirty="0">
              <a:solidFill>
                <a:schemeClr val="accent4"/>
              </a:solidFill>
              <a:effectLst/>
              <a:latin typeface="Segoe Print" pitchFamily="2" charset="0"/>
            </a:endParaRPr>
          </a:p>
        </p:txBody>
      </p:sp>
      <p:sp>
        <p:nvSpPr>
          <p:cNvPr id="3" name="Content Placeholder 2"/>
          <p:cNvSpPr>
            <a:spLocks noGrp="1"/>
          </p:cNvSpPr>
          <p:nvPr>
            <p:ph idx="1"/>
          </p:nvPr>
        </p:nvSpPr>
        <p:spPr>
          <a:xfrm>
            <a:off x="1187624" y="1650868"/>
            <a:ext cx="7704856" cy="4800600"/>
          </a:xfrm>
        </p:spPr>
        <p:txBody>
          <a:bodyPr>
            <a:normAutofit/>
          </a:bodyPr>
          <a:lstStyle/>
          <a:p>
            <a:pPr marL="82296" indent="0">
              <a:buNone/>
            </a:pPr>
            <a:r>
              <a:rPr lang="en-AU" sz="2400" b="1" u="sng" dirty="0" smtClean="0">
                <a:latin typeface="Candara" pitchFamily="34" charset="0"/>
              </a:rPr>
              <a:t>The </a:t>
            </a:r>
            <a:r>
              <a:rPr lang="en-AU" sz="2400" b="1" u="sng" dirty="0">
                <a:latin typeface="Candara" pitchFamily="34" charset="0"/>
              </a:rPr>
              <a:t>C</a:t>
            </a:r>
            <a:r>
              <a:rPr lang="en-AU" sz="2400" b="1" u="sng" dirty="0" smtClean="0">
                <a:latin typeface="Candara" pitchFamily="34" charset="0"/>
              </a:rPr>
              <a:t>onstitution </a:t>
            </a:r>
            <a:r>
              <a:rPr lang="en-AU" sz="2100" dirty="0">
                <a:latin typeface="Candara" pitchFamily="34" charset="0"/>
              </a:rPr>
              <a:t>– </a:t>
            </a:r>
            <a:r>
              <a:rPr lang="en-AU" sz="2000" dirty="0" smtClean="0">
                <a:latin typeface="Candara" pitchFamily="34" charset="0"/>
              </a:rPr>
              <a:t>Sections </a:t>
            </a:r>
            <a:r>
              <a:rPr lang="en-AU" sz="2000" dirty="0">
                <a:latin typeface="Candara" pitchFamily="34" charset="0"/>
              </a:rPr>
              <a:t>51 and 127 excluded Aborigines from being counted in the census and denied the Commonwealth </a:t>
            </a:r>
            <a:r>
              <a:rPr lang="en-AU" sz="2000" dirty="0" err="1">
                <a:latin typeface="Candara" pitchFamily="34" charset="0"/>
              </a:rPr>
              <a:t>Govt</a:t>
            </a:r>
            <a:r>
              <a:rPr lang="en-AU" sz="2000" dirty="0">
                <a:latin typeface="Candara" pitchFamily="34" charset="0"/>
              </a:rPr>
              <a:t> the right to make laws for </a:t>
            </a:r>
            <a:r>
              <a:rPr lang="en-AU" sz="2000" dirty="0" smtClean="0">
                <a:latin typeface="Candara" pitchFamily="34" charset="0"/>
              </a:rPr>
              <a:t>Aborigines. Thus rendering the aborigines invisible in the Constitution (Mirams).</a:t>
            </a:r>
          </a:p>
          <a:p>
            <a:pPr marL="82296" indent="0">
              <a:buNone/>
            </a:pPr>
            <a:endParaRPr lang="en-AU" sz="2000" dirty="0">
              <a:latin typeface="Candara" pitchFamily="34" charset="0"/>
            </a:endParaRPr>
          </a:p>
          <a:p>
            <a:pPr marL="82296" indent="0">
              <a:buNone/>
            </a:pPr>
            <a:r>
              <a:rPr lang="en-AU" sz="2400" b="1" u="sng" dirty="0" smtClean="0">
                <a:latin typeface="Candara" pitchFamily="34" charset="0"/>
              </a:rPr>
              <a:t>Legislation - </a:t>
            </a:r>
            <a:r>
              <a:rPr lang="en-AU" sz="2000" dirty="0" smtClean="0">
                <a:latin typeface="Candara" pitchFamily="34" charset="0"/>
              </a:rPr>
              <a:t>1901-1914 </a:t>
            </a:r>
            <a:r>
              <a:rPr lang="en-AU" sz="2000" dirty="0">
                <a:latin typeface="Candara" pitchFamily="34" charset="0"/>
              </a:rPr>
              <a:t>was used to make some people welcome and valued and others excluded or </a:t>
            </a:r>
            <a:r>
              <a:rPr lang="en-AU" sz="2000" dirty="0" smtClean="0">
                <a:latin typeface="Candara" pitchFamily="34" charset="0"/>
              </a:rPr>
              <a:t>marginalized</a:t>
            </a:r>
          </a:p>
          <a:p>
            <a:pPr marL="82296" indent="0">
              <a:buNone/>
            </a:pPr>
            <a:endParaRPr lang="en-AU" sz="2000" dirty="0" smtClean="0">
              <a:latin typeface="Candara" pitchFamily="34" charset="0"/>
            </a:endParaRPr>
          </a:p>
          <a:p>
            <a:pPr marL="82296" indent="0">
              <a:buNone/>
            </a:pPr>
            <a:r>
              <a:rPr lang="en-AU" sz="2400" b="1" u="sng" dirty="0" smtClean="0">
                <a:latin typeface="Candara" pitchFamily="34" charset="0"/>
              </a:rPr>
              <a:t>Social </a:t>
            </a:r>
            <a:r>
              <a:rPr lang="en-AU" sz="2400" b="1" u="sng" dirty="0">
                <a:latin typeface="Candara" pitchFamily="34" charset="0"/>
              </a:rPr>
              <a:t>processes </a:t>
            </a:r>
            <a:r>
              <a:rPr lang="en-AU" sz="2400" b="1" u="sng" dirty="0" smtClean="0">
                <a:latin typeface="Candara" pitchFamily="34" charset="0"/>
              </a:rPr>
              <a:t> </a:t>
            </a:r>
            <a:r>
              <a:rPr lang="en-AU" sz="2000" dirty="0" smtClean="0">
                <a:latin typeface="Candara" pitchFamily="34" charset="0"/>
              </a:rPr>
              <a:t>These were also </a:t>
            </a:r>
            <a:r>
              <a:rPr lang="en-AU" sz="2000" dirty="0">
                <a:latin typeface="Candara" pitchFamily="34" charset="0"/>
              </a:rPr>
              <a:t>used to include and exclude. Drunkenness and promiscuity were frowned upon, even if they were not against the law. Unmarried mothers were legally entitled to the Maternity Allowance but were shunned by </a:t>
            </a:r>
            <a:r>
              <a:rPr lang="en-AU" sz="2000" dirty="0" smtClean="0">
                <a:latin typeface="Candara" pitchFamily="34" charset="0"/>
              </a:rPr>
              <a:t>society.</a:t>
            </a:r>
            <a:endParaRPr lang="en-AU" dirty="0"/>
          </a:p>
        </p:txBody>
      </p:sp>
      <p:sp>
        <p:nvSpPr>
          <p:cNvPr id="4" name="Rectangle 3"/>
          <p:cNvSpPr/>
          <p:nvPr/>
        </p:nvSpPr>
        <p:spPr>
          <a:xfrm>
            <a:off x="-108520" y="0"/>
            <a:ext cx="1152128"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2</a:t>
            </a:r>
            <a:endParaRPr lang="en-AU" dirty="0">
              <a:latin typeface="Segoe Print" pitchFamily="2" charset="0"/>
            </a:endParaRPr>
          </a:p>
        </p:txBody>
      </p:sp>
    </p:spTree>
    <p:extLst>
      <p:ext uri="{BB962C8B-B14F-4D97-AF65-F5344CB8AC3E}">
        <p14:creationId xmlns:p14="http://schemas.microsoft.com/office/powerpoint/2010/main" val="2818293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373302">
            <a:off x="1290478" y="810117"/>
            <a:ext cx="7498080" cy="2397905"/>
          </a:xfrm>
        </p:spPr>
        <p:txBody>
          <a:bodyPr>
            <a:normAutofit/>
          </a:bodyPr>
          <a:lstStyle/>
          <a:p>
            <a:pPr marL="82296" indent="0">
              <a:buNone/>
            </a:pPr>
            <a:r>
              <a:rPr lang="en-AU" sz="1800" b="1" dirty="0" smtClean="0">
                <a:latin typeface="Segoe Print" pitchFamily="2" charset="0"/>
              </a:rPr>
              <a:t>S</a:t>
            </a:r>
            <a:r>
              <a:rPr lang="en-AU" sz="1800" i="1" dirty="0" smtClean="0">
                <a:latin typeface="Segoe Print" pitchFamily="2" charset="0"/>
              </a:rPr>
              <a:t>urely </a:t>
            </a:r>
            <a:r>
              <a:rPr lang="en-AU" sz="1800" i="1" dirty="0">
                <a:latin typeface="Segoe Print" pitchFamily="2" charset="0"/>
              </a:rPr>
              <a:t>it is absolutely repugnant to the greater number of the people of the Commonwealth that an Aboriginal man or Aboriginal lubra or gin – a horrible, degraded, dirty creature – should have the same rights that we have…decided to give to our wives and daughters.</a:t>
            </a:r>
            <a:endParaRPr lang="en-AU" sz="1800" dirty="0">
              <a:latin typeface="Segoe Print" pitchFamily="2" charset="0"/>
            </a:endParaRPr>
          </a:p>
          <a:p>
            <a:pPr marL="82296" indent="0" algn="r">
              <a:buNone/>
            </a:pPr>
            <a:r>
              <a:rPr lang="en-AU" sz="1800" b="1" dirty="0">
                <a:latin typeface="Segoe Print" pitchFamily="2" charset="0"/>
              </a:rPr>
              <a:t>Senator Alexander Matheson: </a:t>
            </a:r>
            <a:endParaRPr lang="en-AU" sz="1800" dirty="0"/>
          </a:p>
        </p:txBody>
      </p:sp>
      <p:sp>
        <p:nvSpPr>
          <p:cNvPr id="4" name="Rectangle 3"/>
          <p:cNvSpPr/>
          <p:nvPr/>
        </p:nvSpPr>
        <p:spPr>
          <a:xfrm>
            <a:off x="-108520" y="0"/>
            <a:ext cx="1152128"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2</a:t>
            </a:r>
            <a:endParaRPr lang="en-AU" dirty="0">
              <a:latin typeface="Segoe Print" pitchFamily="2" charset="0"/>
            </a:endParaRPr>
          </a:p>
        </p:txBody>
      </p:sp>
      <p:sp>
        <p:nvSpPr>
          <p:cNvPr id="6" name="TextBox 5"/>
          <p:cNvSpPr txBox="1"/>
          <p:nvPr/>
        </p:nvSpPr>
        <p:spPr>
          <a:xfrm rot="425367">
            <a:off x="2123728" y="4424045"/>
            <a:ext cx="6696744" cy="1754326"/>
          </a:xfrm>
          <a:prstGeom prst="rect">
            <a:avLst/>
          </a:prstGeom>
          <a:noFill/>
        </p:spPr>
        <p:txBody>
          <a:bodyPr wrap="square" rtlCol="0">
            <a:spAutoFit/>
          </a:bodyPr>
          <a:lstStyle/>
          <a:p>
            <a:r>
              <a:rPr lang="en-AU" dirty="0" smtClean="0">
                <a:latin typeface="Segoe Print" pitchFamily="2" charset="0"/>
              </a:rPr>
              <a:t>“It would be a monstrous thing, an unheard of piece of savagery on our part, to treat the Aboriginals, whose land we are occupying, in such a manner as to deprive them absolutely of any right to vote in their own country</a:t>
            </a:r>
          </a:p>
          <a:p>
            <a:pPr algn="r"/>
            <a:r>
              <a:rPr lang="en-AU" b="1" dirty="0" smtClean="0">
                <a:latin typeface="Segoe Print" pitchFamily="2" charset="0"/>
              </a:rPr>
              <a:t>Richard O’Connor, minister in Barton’s senate</a:t>
            </a:r>
            <a:endParaRPr lang="en-AU" b="1" dirty="0">
              <a:latin typeface="Segoe Print" pitchFamily="2" charset="0"/>
            </a:endParaRPr>
          </a:p>
        </p:txBody>
      </p:sp>
      <p:sp>
        <p:nvSpPr>
          <p:cNvPr id="7" name="TextBox 6"/>
          <p:cNvSpPr txBox="1"/>
          <p:nvPr/>
        </p:nvSpPr>
        <p:spPr>
          <a:xfrm>
            <a:off x="3635896" y="2965116"/>
            <a:ext cx="4968552" cy="523220"/>
          </a:xfrm>
          <a:prstGeom prst="rect">
            <a:avLst/>
          </a:prstGeom>
          <a:noFill/>
        </p:spPr>
        <p:txBody>
          <a:bodyPr wrap="square" rtlCol="0">
            <a:spAutoFit/>
          </a:bodyPr>
          <a:lstStyle/>
          <a:p>
            <a:r>
              <a:rPr lang="en-AU" sz="2800" b="1" dirty="0" smtClean="0">
                <a:solidFill>
                  <a:srgbClr val="92D050"/>
                </a:solidFill>
                <a:latin typeface="Candara" pitchFamily="34" charset="0"/>
              </a:rPr>
              <a:t>Aborigines-Conflicting Views</a:t>
            </a:r>
            <a:endParaRPr lang="en-AU" sz="2800" b="1" dirty="0">
              <a:solidFill>
                <a:srgbClr val="92D050"/>
              </a:solidFill>
              <a:latin typeface="Candara" pitchFamily="34" charset="0"/>
            </a:endParaRPr>
          </a:p>
        </p:txBody>
      </p:sp>
    </p:spTree>
    <p:extLst>
      <p:ext uri="{BB962C8B-B14F-4D97-AF65-F5344CB8AC3E}">
        <p14:creationId xmlns:p14="http://schemas.microsoft.com/office/powerpoint/2010/main" val="929219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108" y="77157"/>
            <a:ext cx="7498080" cy="1143000"/>
          </a:xfrm>
        </p:spPr>
        <p:txBody>
          <a:bodyPr>
            <a:normAutofit/>
          </a:bodyPr>
          <a:lstStyle/>
          <a:p>
            <a:r>
              <a:rPr lang="en-AU" b="1" dirty="0" smtClean="0">
                <a:solidFill>
                  <a:schemeClr val="tx1"/>
                </a:solidFill>
                <a:effectLst/>
                <a:latin typeface="Candara" pitchFamily="34" charset="0"/>
              </a:rPr>
              <a:t>Legislation – </a:t>
            </a:r>
            <a:r>
              <a:rPr lang="en-AU" sz="3100" b="1" dirty="0" smtClean="0">
                <a:solidFill>
                  <a:schemeClr val="tx1"/>
                </a:solidFill>
                <a:effectLst/>
                <a:latin typeface="Candara" pitchFamily="34" charset="0"/>
              </a:rPr>
              <a:t>a process of exclusion</a:t>
            </a:r>
            <a:endParaRPr lang="en-AU" sz="3100" b="1" dirty="0">
              <a:solidFill>
                <a:schemeClr val="tx1"/>
              </a:solidFill>
              <a:effectLst/>
              <a:latin typeface="Candara" pitchFamily="34" charset="0"/>
            </a:endParaRPr>
          </a:p>
        </p:txBody>
      </p:sp>
      <p:sp>
        <p:nvSpPr>
          <p:cNvPr id="4" name="Rectangle 3"/>
          <p:cNvSpPr/>
          <p:nvPr/>
        </p:nvSpPr>
        <p:spPr>
          <a:xfrm>
            <a:off x="-108520" y="0"/>
            <a:ext cx="1152128"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2</a:t>
            </a:r>
            <a:endParaRPr lang="en-AU" dirty="0">
              <a:latin typeface="Segoe Print"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476" y="1056910"/>
            <a:ext cx="4618119" cy="218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56107" y="3275496"/>
            <a:ext cx="7704856" cy="3385542"/>
          </a:xfrm>
          <a:prstGeom prst="rect">
            <a:avLst/>
          </a:prstGeom>
          <a:noFill/>
        </p:spPr>
        <p:txBody>
          <a:bodyPr wrap="square" rtlCol="0">
            <a:spAutoFit/>
          </a:bodyPr>
          <a:lstStyle/>
          <a:p>
            <a:r>
              <a:rPr lang="en-AU" sz="2400" b="1" dirty="0" smtClean="0">
                <a:latin typeface="Candara" pitchFamily="34" charset="0"/>
              </a:rPr>
              <a:t> </a:t>
            </a:r>
            <a:r>
              <a:rPr lang="en-AU" sz="2400" b="1" dirty="0" smtClean="0">
                <a:solidFill>
                  <a:srgbClr val="92D050"/>
                </a:solidFill>
                <a:latin typeface="Candara" pitchFamily="34" charset="0"/>
              </a:rPr>
              <a:t>Immigration Act </a:t>
            </a:r>
            <a:r>
              <a:rPr lang="en-AU" b="1" dirty="0" smtClean="0">
                <a:solidFill>
                  <a:srgbClr val="92D050"/>
                </a:solidFill>
                <a:latin typeface="Candara" pitchFamily="34" charset="0"/>
              </a:rPr>
              <a:t>          </a:t>
            </a:r>
            <a:r>
              <a:rPr lang="en-AU" b="1" dirty="0" smtClean="0">
                <a:latin typeface="Candara" pitchFamily="34" charset="0"/>
              </a:rPr>
              <a:t>and the         </a:t>
            </a:r>
            <a:r>
              <a:rPr lang="en-AU" sz="2400" b="1" dirty="0" smtClean="0">
                <a:solidFill>
                  <a:srgbClr val="92D050"/>
                </a:solidFill>
                <a:latin typeface="Candara" pitchFamily="34" charset="0"/>
              </a:rPr>
              <a:t>Pacific Islanders Act    </a:t>
            </a:r>
            <a:r>
              <a:rPr lang="en-AU" sz="2400" b="1" dirty="0" smtClean="0">
                <a:latin typeface="Candara" pitchFamily="34" charset="0"/>
              </a:rPr>
              <a:t>- </a:t>
            </a:r>
            <a:r>
              <a:rPr lang="en-AU" sz="2400" b="1" dirty="0" smtClean="0">
                <a:solidFill>
                  <a:srgbClr val="92D050"/>
                </a:solidFill>
                <a:latin typeface="Candara" pitchFamily="34" charset="0"/>
              </a:rPr>
              <a:t>1901</a:t>
            </a:r>
          </a:p>
          <a:p>
            <a:endParaRPr lang="en-AU" dirty="0" smtClean="0"/>
          </a:p>
          <a:p>
            <a:pPr marL="285750" indent="-285750">
              <a:buFont typeface="Arial" pitchFamily="34" charset="0"/>
              <a:buChar char="•"/>
            </a:pPr>
            <a:r>
              <a:rPr lang="en-AU" sz="1400" dirty="0" smtClean="0"/>
              <a:t>Together, these two pieces of legislation became known unofficially as. ‘The White Australia Policy’ </a:t>
            </a:r>
            <a:r>
              <a:rPr lang="en-AU" sz="1600" b="1" dirty="0" smtClean="0"/>
              <a:t>(Mirams)</a:t>
            </a:r>
          </a:p>
          <a:p>
            <a:endParaRPr lang="en-AU" sz="900" dirty="0" smtClean="0"/>
          </a:p>
          <a:p>
            <a:pPr marL="285750" indent="-285750">
              <a:buFont typeface="Arial" pitchFamily="34" charset="0"/>
              <a:buChar char="•"/>
            </a:pPr>
            <a:r>
              <a:rPr lang="en-AU" sz="1400" dirty="0" smtClean="0"/>
              <a:t>A key feature of the WAP was the Dictation Test, according to </a:t>
            </a:r>
            <a:r>
              <a:rPr lang="en-AU" sz="1600" b="1" dirty="0" smtClean="0"/>
              <a:t>Lewis</a:t>
            </a:r>
            <a:r>
              <a:rPr lang="en-AU" sz="1400" dirty="0" smtClean="0"/>
              <a:t> “It </a:t>
            </a:r>
            <a:r>
              <a:rPr lang="en-AU" sz="1400" dirty="0"/>
              <a:t>was a lie and a sham, but it was diplomatically acceptable’ </a:t>
            </a:r>
            <a:endParaRPr lang="en-AU" sz="1400" dirty="0" smtClean="0"/>
          </a:p>
          <a:p>
            <a:pPr marL="285750" indent="-285750">
              <a:buFont typeface="Arial" pitchFamily="34" charset="0"/>
              <a:buChar char="•"/>
            </a:pPr>
            <a:endParaRPr lang="en-AU" sz="900" dirty="0" smtClean="0"/>
          </a:p>
          <a:p>
            <a:pPr marL="285750" indent="-285750">
              <a:buFont typeface="Arial" pitchFamily="34" charset="0"/>
              <a:buChar char="•"/>
            </a:pPr>
            <a:r>
              <a:rPr lang="en-AU" sz="1400" dirty="0" smtClean="0"/>
              <a:t>Inferior races were to be excluded to preserve Australian society as pristine, harmonious and progressive </a:t>
            </a:r>
            <a:r>
              <a:rPr lang="en-AU" sz="1600" b="1" dirty="0" smtClean="0"/>
              <a:t>(</a:t>
            </a:r>
            <a:r>
              <a:rPr lang="en-AU" sz="1600" b="1" dirty="0" err="1" smtClean="0"/>
              <a:t>Hirst</a:t>
            </a:r>
            <a:r>
              <a:rPr lang="en-AU" sz="1600" b="1" dirty="0" smtClean="0"/>
              <a:t>).</a:t>
            </a:r>
          </a:p>
          <a:p>
            <a:pPr marL="285750" indent="-285750">
              <a:buFont typeface="Arial" pitchFamily="34" charset="0"/>
              <a:buChar char="•"/>
            </a:pPr>
            <a:endParaRPr lang="en-AU" sz="900" b="1" dirty="0" smtClean="0"/>
          </a:p>
          <a:p>
            <a:pPr marL="285750" indent="-285750">
              <a:buFont typeface="Arial" pitchFamily="34" charset="0"/>
              <a:buChar char="•"/>
            </a:pPr>
            <a:r>
              <a:rPr lang="en-AU" sz="1600" b="1" dirty="0" smtClean="0"/>
              <a:t>Lake</a:t>
            </a:r>
            <a:r>
              <a:rPr lang="en-AU" sz="1400" dirty="0" smtClean="0"/>
              <a:t> refers to the Pacific Islanders Act as ‘a radical act of racial expulsion’</a:t>
            </a:r>
          </a:p>
          <a:p>
            <a:endParaRPr lang="en-AU" sz="900" dirty="0" smtClean="0"/>
          </a:p>
          <a:p>
            <a:pPr marL="285750" indent="-285750">
              <a:buFont typeface="Arial" pitchFamily="34" charset="0"/>
              <a:buChar char="•"/>
            </a:pPr>
            <a:r>
              <a:rPr lang="en-AU" sz="1400" dirty="0" smtClean="0"/>
              <a:t>Swiftly enforced -  A ‘disgrace to the British Empire’ </a:t>
            </a:r>
            <a:endParaRPr lang="en-AU" sz="1400" dirty="0"/>
          </a:p>
          <a:p>
            <a:endParaRPr lang="en-AU" sz="1600" dirty="0"/>
          </a:p>
        </p:txBody>
      </p:sp>
    </p:spTree>
    <p:extLst>
      <p:ext uri="{BB962C8B-B14F-4D97-AF65-F5344CB8AC3E}">
        <p14:creationId xmlns:p14="http://schemas.microsoft.com/office/powerpoint/2010/main" val="2671839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5" t="2850" r="2271" b="5051"/>
          <a:stretch/>
        </p:blipFill>
        <p:spPr bwMode="auto">
          <a:xfrm>
            <a:off x="1115616" y="188640"/>
            <a:ext cx="6861689" cy="641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754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7498080" cy="1143000"/>
          </a:xfrm>
        </p:spPr>
        <p:txBody>
          <a:bodyPr>
            <a:normAutofit/>
          </a:bodyPr>
          <a:lstStyle/>
          <a:p>
            <a:r>
              <a:rPr lang="en-AU" b="1" dirty="0" smtClean="0">
                <a:solidFill>
                  <a:schemeClr val="tx1"/>
                </a:solidFill>
                <a:effectLst/>
                <a:latin typeface="Candara" pitchFamily="34" charset="0"/>
              </a:rPr>
              <a:t>Inclusion? </a:t>
            </a:r>
            <a:r>
              <a:rPr lang="en-AU" sz="3100" b="1" dirty="0" smtClean="0">
                <a:solidFill>
                  <a:schemeClr val="tx1"/>
                </a:solidFill>
                <a:effectLst/>
                <a:latin typeface="Candara" pitchFamily="34" charset="0"/>
              </a:rPr>
              <a:t>Exceptions to the rule</a:t>
            </a:r>
            <a:endParaRPr lang="en-AU" sz="3100" b="1" dirty="0">
              <a:solidFill>
                <a:schemeClr val="tx1"/>
              </a:solidFill>
              <a:effectLst/>
              <a:latin typeface="Candara" pitchFamily="34" charset="0"/>
            </a:endParaRPr>
          </a:p>
        </p:txBody>
      </p:sp>
      <p:sp>
        <p:nvSpPr>
          <p:cNvPr id="3" name="Content Placeholder 2"/>
          <p:cNvSpPr>
            <a:spLocks noGrp="1"/>
          </p:cNvSpPr>
          <p:nvPr>
            <p:ph idx="1"/>
          </p:nvPr>
        </p:nvSpPr>
        <p:spPr>
          <a:xfrm>
            <a:off x="1331640" y="1652736"/>
            <a:ext cx="7498080" cy="4800600"/>
          </a:xfrm>
        </p:spPr>
        <p:txBody>
          <a:bodyPr>
            <a:normAutofit lnSpcReduction="10000"/>
          </a:bodyPr>
          <a:lstStyle/>
          <a:p>
            <a:pPr marL="82296" indent="0">
              <a:buNone/>
            </a:pPr>
            <a:r>
              <a:rPr lang="en-AU" sz="2800" b="1" dirty="0" smtClean="0">
                <a:latin typeface="Candara" pitchFamily="34" charset="0"/>
              </a:rPr>
              <a:t>Immigration Restriction Act</a:t>
            </a:r>
          </a:p>
          <a:p>
            <a:pPr marL="82296" indent="0">
              <a:buNone/>
            </a:pPr>
            <a:r>
              <a:rPr lang="en-AU" sz="1600" dirty="0" smtClean="0">
                <a:latin typeface="Candara" pitchFamily="34" charset="0"/>
              </a:rPr>
              <a:t>‘A handsome New Years gift for the new nation’- Barton</a:t>
            </a:r>
            <a:endParaRPr lang="en-AU" sz="1600" dirty="0">
              <a:latin typeface="Candara" pitchFamily="34" charset="0"/>
            </a:endParaRPr>
          </a:p>
          <a:p>
            <a:pPr marL="82296" indent="0">
              <a:buNone/>
            </a:pPr>
            <a:r>
              <a:rPr lang="en-AU" sz="1600" i="1" dirty="0">
                <a:latin typeface="Candara" pitchFamily="34" charset="0"/>
              </a:rPr>
              <a:t>Quong Tarts. </a:t>
            </a:r>
            <a:r>
              <a:rPr lang="en-AU" sz="1800" b="1" i="1" dirty="0">
                <a:latin typeface="Candara" pitchFamily="34" charset="0"/>
              </a:rPr>
              <a:t>Lewis</a:t>
            </a:r>
            <a:r>
              <a:rPr lang="en-AU" sz="1600" i="1" dirty="0">
                <a:latin typeface="Candara" pitchFamily="34" charset="0"/>
              </a:rPr>
              <a:t> explains that leaders of communities “seem to have been respected and accepted</a:t>
            </a:r>
            <a:r>
              <a:rPr lang="en-AU" sz="1600" i="1" dirty="0" smtClean="0">
                <a:latin typeface="Candara" pitchFamily="34" charset="0"/>
              </a:rPr>
              <a:t>”.</a:t>
            </a:r>
          </a:p>
          <a:p>
            <a:pPr marL="82296" indent="0">
              <a:buNone/>
            </a:pPr>
            <a:r>
              <a:rPr lang="en-AU" sz="1600" i="1" dirty="0" smtClean="0">
                <a:latin typeface="Candara" pitchFamily="34" charset="0"/>
              </a:rPr>
              <a:t>Chinese in Bendigo – Easter festival</a:t>
            </a:r>
          </a:p>
          <a:p>
            <a:pPr marL="82296" indent="0">
              <a:buNone/>
            </a:pPr>
            <a:r>
              <a:rPr lang="en-AU" sz="1600" i="1" dirty="0" smtClean="0">
                <a:latin typeface="Candara" pitchFamily="34" charset="0"/>
              </a:rPr>
              <a:t>Federation Arch and parade</a:t>
            </a:r>
            <a:endParaRPr lang="en-AU" dirty="0"/>
          </a:p>
          <a:p>
            <a:pPr marL="82296" indent="0">
              <a:buNone/>
            </a:pPr>
            <a:r>
              <a:rPr lang="en-AU" sz="2800" b="1" dirty="0" smtClean="0">
                <a:latin typeface="Candara" pitchFamily="34" charset="0"/>
              </a:rPr>
              <a:t>Pacific Islanders Act</a:t>
            </a:r>
          </a:p>
          <a:p>
            <a:pPr marL="82296" indent="0">
              <a:buNone/>
            </a:pPr>
            <a:r>
              <a:rPr lang="en-AU" sz="1600" dirty="0" smtClean="0">
                <a:latin typeface="Candara" pitchFamily="34" charset="0"/>
              </a:rPr>
              <a:t>‘All alien elements within it shall be diminished’ – Deakin. This refers to the deportation of Pacific Islanders under the Act.  However some Islanders had been in QLD for a long time and had families and homes. So in response to the act they petitioned the King.  </a:t>
            </a:r>
            <a:r>
              <a:rPr lang="en-AU" sz="1600" i="1" dirty="0" smtClean="0">
                <a:latin typeface="Candara" pitchFamily="34" charset="0"/>
              </a:rPr>
              <a:t>“</a:t>
            </a:r>
            <a:r>
              <a:rPr lang="en-AU" sz="1600" b="1" i="1" dirty="0">
                <a:latin typeface="Candara" pitchFamily="34" charset="0"/>
              </a:rPr>
              <a:t>After a royal commission in 1906, a number of Islanders were allowed to remain. Their communities survived on the tropical east coast.”  </a:t>
            </a:r>
            <a:r>
              <a:rPr lang="en-AU" sz="1600" b="1" dirty="0" smtClean="0">
                <a:latin typeface="Candara" pitchFamily="34" charset="0"/>
              </a:rPr>
              <a:t>(Paul Kelly)</a:t>
            </a:r>
            <a:endParaRPr lang="en-AU" sz="1600" b="1" dirty="0">
              <a:latin typeface="Candara" pitchFamily="34" charset="0"/>
            </a:endParaRPr>
          </a:p>
          <a:p>
            <a:pPr marL="82296" indent="0">
              <a:buNone/>
            </a:pPr>
            <a:r>
              <a:rPr lang="en-AU" sz="2800" b="1" dirty="0" smtClean="0">
                <a:latin typeface="Candara" pitchFamily="34" charset="0"/>
              </a:rPr>
              <a:t>Franchise Act</a:t>
            </a:r>
          </a:p>
          <a:p>
            <a:pPr marL="82296" indent="0">
              <a:buNone/>
            </a:pPr>
            <a:r>
              <a:rPr lang="en-AU" sz="1600" dirty="0" smtClean="0">
                <a:latin typeface="Candara" pitchFamily="34" charset="0"/>
              </a:rPr>
              <a:t>Originally Aboriginal Australians were included in this Act and did have the right to vote. However, an amendment was later passed to exclude Aborigines of this right.</a:t>
            </a:r>
            <a:endParaRPr lang="en-AU" sz="1600" dirty="0">
              <a:latin typeface="Candara" pitchFamily="34" charset="0"/>
            </a:endParaRPr>
          </a:p>
        </p:txBody>
      </p:sp>
      <p:sp>
        <p:nvSpPr>
          <p:cNvPr id="4" name="Rectangle 3"/>
          <p:cNvSpPr/>
          <p:nvPr/>
        </p:nvSpPr>
        <p:spPr>
          <a:xfrm>
            <a:off x="-108520" y="0"/>
            <a:ext cx="1152128"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2</a:t>
            </a:r>
            <a:endParaRPr lang="en-AU" dirty="0">
              <a:latin typeface="Segoe Print" pitchFamily="2" charset="0"/>
            </a:endParaRPr>
          </a:p>
        </p:txBody>
      </p:sp>
    </p:spTree>
    <p:extLst>
      <p:ext uri="{BB962C8B-B14F-4D97-AF65-F5344CB8AC3E}">
        <p14:creationId xmlns:p14="http://schemas.microsoft.com/office/powerpoint/2010/main" val="20526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705" y="260648"/>
            <a:ext cx="7498080" cy="1143000"/>
          </a:xfrm>
        </p:spPr>
        <p:txBody>
          <a:bodyPr>
            <a:normAutofit/>
          </a:bodyPr>
          <a:lstStyle/>
          <a:p>
            <a:r>
              <a:rPr lang="en-AU" sz="4400" b="1" dirty="0" smtClean="0">
                <a:solidFill>
                  <a:schemeClr val="tx1"/>
                </a:solidFill>
                <a:effectLst/>
                <a:latin typeface="Candara" pitchFamily="34" charset="0"/>
              </a:rPr>
              <a:t>Inclusion through Legislation</a:t>
            </a:r>
            <a:endParaRPr lang="en-AU" sz="4400" b="1" dirty="0">
              <a:solidFill>
                <a:schemeClr val="tx1"/>
              </a:solidFill>
              <a:effectLst/>
              <a:latin typeface="Candara" pitchFamily="34" charset="0"/>
            </a:endParaRPr>
          </a:p>
        </p:txBody>
      </p:sp>
      <p:sp>
        <p:nvSpPr>
          <p:cNvPr id="3" name="Content Placeholder 2"/>
          <p:cNvSpPr>
            <a:spLocks noGrp="1"/>
          </p:cNvSpPr>
          <p:nvPr>
            <p:ph idx="1"/>
          </p:nvPr>
        </p:nvSpPr>
        <p:spPr>
          <a:xfrm>
            <a:off x="1247238" y="1340768"/>
            <a:ext cx="7704856" cy="4800600"/>
          </a:xfrm>
        </p:spPr>
        <p:txBody>
          <a:bodyPr/>
          <a:lstStyle/>
          <a:p>
            <a:pPr marL="82296" indent="0">
              <a:buNone/>
            </a:pPr>
            <a:r>
              <a:rPr lang="en-AU" sz="2400" dirty="0" smtClean="0">
                <a:solidFill>
                  <a:schemeClr val="accent4">
                    <a:lumMod val="60000"/>
                    <a:lumOff val="40000"/>
                  </a:schemeClr>
                </a:solidFill>
              </a:rPr>
              <a:t>Commonwealth Franchise Bill of 1902</a:t>
            </a:r>
          </a:p>
          <a:p>
            <a:pPr marL="82296" indent="0">
              <a:buNone/>
            </a:pPr>
            <a:endParaRPr lang="en-AU" dirty="0" smtClean="0"/>
          </a:p>
          <a:p>
            <a:pPr marL="82296" indent="0">
              <a:buNone/>
            </a:pPr>
            <a:endParaRPr lang="en-AU" sz="1000" dirty="0" smtClean="0"/>
          </a:p>
          <a:p>
            <a:pPr marL="82296" indent="0">
              <a:buNone/>
            </a:pPr>
            <a:r>
              <a:rPr lang="en-AU" sz="2400" dirty="0" smtClean="0">
                <a:solidFill>
                  <a:schemeClr val="accent4">
                    <a:lumMod val="60000"/>
                    <a:lumOff val="40000"/>
                  </a:schemeClr>
                </a:solidFill>
              </a:rPr>
              <a:t>The Conciliation and Arbitration Act of 1904</a:t>
            </a:r>
          </a:p>
          <a:p>
            <a:pPr marL="82296" indent="0">
              <a:buNone/>
            </a:pPr>
            <a:endParaRPr lang="en-AU" dirty="0" smtClean="0"/>
          </a:p>
          <a:p>
            <a:pPr marL="82296" indent="0">
              <a:buNone/>
            </a:pPr>
            <a:endParaRPr lang="en-AU" sz="1200" dirty="0" smtClean="0">
              <a:solidFill>
                <a:schemeClr val="accent4">
                  <a:lumMod val="60000"/>
                  <a:lumOff val="40000"/>
                </a:schemeClr>
              </a:solidFill>
            </a:endParaRPr>
          </a:p>
          <a:p>
            <a:pPr marL="82296" indent="0">
              <a:buNone/>
            </a:pPr>
            <a:r>
              <a:rPr lang="en-AU" sz="2400" dirty="0" smtClean="0">
                <a:solidFill>
                  <a:schemeClr val="accent4">
                    <a:lumMod val="60000"/>
                    <a:lumOff val="40000"/>
                  </a:schemeClr>
                </a:solidFill>
              </a:rPr>
              <a:t>The Old Age and Invalid Pension Act of 1908</a:t>
            </a:r>
          </a:p>
          <a:p>
            <a:pPr marL="82296" indent="0">
              <a:buNone/>
            </a:pPr>
            <a:endParaRPr lang="en-AU" dirty="0"/>
          </a:p>
          <a:p>
            <a:pPr marL="82296" indent="0">
              <a:buNone/>
            </a:pPr>
            <a:endParaRPr lang="en-AU" sz="1400" dirty="0" smtClean="0">
              <a:solidFill>
                <a:schemeClr val="accent4">
                  <a:lumMod val="60000"/>
                  <a:lumOff val="40000"/>
                </a:schemeClr>
              </a:solidFill>
            </a:endParaRPr>
          </a:p>
          <a:p>
            <a:pPr marL="82296" indent="0">
              <a:buNone/>
            </a:pPr>
            <a:r>
              <a:rPr lang="en-AU" sz="2400" dirty="0" smtClean="0">
                <a:solidFill>
                  <a:schemeClr val="accent4">
                    <a:lumMod val="60000"/>
                    <a:lumOff val="40000"/>
                  </a:schemeClr>
                </a:solidFill>
              </a:rPr>
              <a:t>The Maternity Allowance Act of 1912</a:t>
            </a:r>
            <a:endParaRPr lang="en-AU" sz="2400" dirty="0">
              <a:solidFill>
                <a:schemeClr val="accent4">
                  <a:lumMod val="60000"/>
                  <a:lumOff val="40000"/>
                </a:schemeClr>
              </a:solidFill>
            </a:endParaRPr>
          </a:p>
        </p:txBody>
      </p:sp>
      <p:sp>
        <p:nvSpPr>
          <p:cNvPr id="4" name="Rectangle 3"/>
          <p:cNvSpPr/>
          <p:nvPr/>
        </p:nvSpPr>
        <p:spPr>
          <a:xfrm>
            <a:off x="-108520" y="0"/>
            <a:ext cx="1152128"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2</a:t>
            </a:r>
            <a:endParaRPr lang="en-AU" dirty="0">
              <a:latin typeface="Segoe Print" pitchFamily="2" charset="0"/>
            </a:endParaRPr>
          </a:p>
        </p:txBody>
      </p:sp>
      <p:sp>
        <p:nvSpPr>
          <p:cNvPr id="6" name="Rectangle 5"/>
          <p:cNvSpPr/>
          <p:nvPr/>
        </p:nvSpPr>
        <p:spPr>
          <a:xfrm>
            <a:off x="1259632" y="1787913"/>
            <a:ext cx="6912768" cy="338554"/>
          </a:xfrm>
          <a:prstGeom prst="rect">
            <a:avLst/>
          </a:prstGeom>
        </p:spPr>
        <p:txBody>
          <a:bodyPr wrap="square">
            <a:spAutoFit/>
          </a:bodyPr>
          <a:lstStyle/>
          <a:p>
            <a:r>
              <a:rPr lang="en-AU" sz="1600" i="1" dirty="0" smtClean="0"/>
              <a:t>This Act gave </a:t>
            </a:r>
            <a:r>
              <a:rPr lang="en-AU" sz="1600" i="1" dirty="0"/>
              <a:t>women the right to vote extended a sense of inclusion to them</a:t>
            </a:r>
          </a:p>
        </p:txBody>
      </p:sp>
      <p:sp>
        <p:nvSpPr>
          <p:cNvPr id="7" name="Rectangle 6"/>
          <p:cNvSpPr/>
          <p:nvPr/>
        </p:nvSpPr>
        <p:spPr>
          <a:xfrm>
            <a:off x="1281776" y="2996952"/>
            <a:ext cx="7263422" cy="615553"/>
          </a:xfrm>
          <a:prstGeom prst="rect">
            <a:avLst/>
          </a:prstGeom>
        </p:spPr>
        <p:txBody>
          <a:bodyPr wrap="square">
            <a:spAutoFit/>
          </a:bodyPr>
          <a:lstStyle/>
          <a:p>
            <a:r>
              <a:rPr lang="en-AU" sz="1600" i="1" dirty="0" smtClean="0"/>
              <a:t>This Act </a:t>
            </a:r>
            <a:r>
              <a:rPr lang="en-AU" sz="1600" i="1" dirty="0"/>
              <a:t>encouraged equality </a:t>
            </a:r>
            <a:r>
              <a:rPr lang="en-AU" sz="1600" i="1" dirty="0" smtClean="0"/>
              <a:t>and </a:t>
            </a:r>
            <a:r>
              <a:rPr lang="en-AU" sz="1600" i="1" dirty="0"/>
              <a:t>inclusion by establishing an independent judiciary – to hear disputes between employers and employees</a:t>
            </a:r>
            <a:r>
              <a:rPr lang="en-AU" dirty="0"/>
              <a:t>.</a:t>
            </a:r>
          </a:p>
        </p:txBody>
      </p:sp>
      <p:sp>
        <p:nvSpPr>
          <p:cNvPr id="8" name="Rectangle 7"/>
          <p:cNvSpPr/>
          <p:nvPr/>
        </p:nvSpPr>
        <p:spPr>
          <a:xfrm>
            <a:off x="1304802" y="4262206"/>
            <a:ext cx="7272808" cy="584775"/>
          </a:xfrm>
          <a:prstGeom prst="rect">
            <a:avLst/>
          </a:prstGeom>
        </p:spPr>
        <p:txBody>
          <a:bodyPr wrap="square">
            <a:spAutoFit/>
          </a:bodyPr>
          <a:lstStyle/>
          <a:p>
            <a:r>
              <a:rPr lang="en-AU" sz="1600" i="1" dirty="0" smtClean="0"/>
              <a:t>This Act </a:t>
            </a:r>
            <a:r>
              <a:rPr lang="en-AU" sz="1600" i="1" dirty="0"/>
              <a:t>was one of the most ‘progressive pieces of legislation of the time’ (Lewis) and reflected the growing Australian motif ‘of a fair go’ (Lewis).</a:t>
            </a:r>
          </a:p>
        </p:txBody>
      </p:sp>
      <p:sp>
        <p:nvSpPr>
          <p:cNvPr id="9" name="Rectangle 8"/>
          <p:cNvSpPr/>
          <p:nvPr/>
        </p:nvSpPr>
        <p:spPr>
          <a:xfrm>
            <a:off x="1326946" y="5600622"/>
            <a:ext cx="7250664" cy="830997"/>
          </a:xfrm>
          <a:prstGeom prst="rect">
            <a:avLst/>
          </a:prstGeom>
        </p:spPr>
        <p:txBody>
          <a:bodyPr wrap="square">
            <a:spAutoFit/>
          </a:bodyPr>
          <a:lstStyle/>
          <a:p>
            <a:r>
              <a:rPr lang="en-AU" sz="1600" i="1" dirty="0" smtClean="0">
                <a:latin typeface="Candara" pitchFamily="34" charset="0"/>
              </a:rPr>
              <a:t>This Act further </a:t>
            </a:r>
            <a:r>
              <a:rPr lang="en-AU" sz="1600" i="1" dirty="0">
                <a:latin typeface="Candara" pitchFamily="34" charset="0"/>
              </a:rPr>
              <a:t>included </a:t>
            </a:r>
            <a:r>
              <a:rPr lang="en-AU" sz="1600" i="1" dirty="0" smtClean="0">
                <a:latin typeface="Candara" pitchFamily="34" charset="0"/>
              </a:rPr>
              <a:t>women (white) </a:t>
            </a:r>
            <a:r>
              <a:rPr lang="en-AU" sz="1600" i="1" dirty="0">
                <a:latin typeface="Candara" pitchFamily="34" charset="0"/>
              </a:rPr>
              <a:t>in the nation by extending their rights and providing them with £5 upon the birth of their child – more than double the basic wage</a:t>
            </a:r>
            <a:r>
              <a:rPr lang="en-AU" sz="1600" i="1" dirty="0" smtClean="0">
                <a:latin typeface="Candara" pitchFamily="34" charset="0"/>
              </a:rPr>
              <a:t>. </a:t>
            </a:r>
            <a:endParaRPr lang="en-AU" sz="1600" i="1" dirty="0">
              <a:latin typeface="Candara" pitchFamily="34" charset="0"/>
            </a:endParaRPr>
          </a:p>
        </p:txBody>
      </p:sp>
    </p:spTree>
    <p:extLst>
      <p:ext uri="{BB962C8B-B14F-4D97-AF65-F5344CB8AC3E}">
        <p14:creationId xmlns:p14="http://schemas.microsoft.com/office/powerpoint/2010/main" val="2512809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 y="620688"/>
            <a:ext cx="9127578"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6029325"/>
            <a:ext cx="4572000" cy="646331"/>
          </a:xfrm>
          <a:prstGeom prst="rect">
            <a:avLst/>
          </a:prstGeom>
        </p:spPr>
        <p:txBody>
          <a:bodyPr>
            <a:spAutoFit/>
          </a:bodyPr>
          <a:lstStyle/>
          <a:p>
            <a:pPr algn="ctr"/>
            <a:r>
              <a:rPr lang="en-AU" dirty="0">
                <a:solidFill>
                  <a:schemeClr val="bg1"/>
                </a:solidFill>
              </a:rPr>
              <a:t>The Queen's Arch on Collins Street and a Chinese procession passing underneath</a:t>
            </a:r>
            <a:r>
              <a:rPr lang="en-AU" dirty="0"/>
              <a:t>.</a:t>
            </a:r>
          </a:p>
        </p:txBody>
      </p:sp>
    </p:spTree>
    <p:extLst>
      <p:ext uri="{BB962C8B-B14F-4D97-AF65-F5344CB8AC3E}">
        <p14:creationId xmlns:p14="http://schemas.microsoft.com/office/powerpoint/2010/main" val="244863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76672"/>
            <a:ext cx="7498080" cy="1143000"/>
          </a:xfrm>
        </p:spPr>
        <p:txBody>
          <a:bodyPr>
            <a:normAutofit fontScale="90000"/>
          </a:bodyPr>
          <a:lstStyle/>
          <a:p>
            <a:r>
              <a:rPr lang="en-AU" sz="1600" dirty="0" smtClean="0">
                <a:solidFill>
                  <a:srgbClr val="FFC000"/>
                </a:solidFill>
                <a:effectLst/>
                <a:latin typeface="Segoe Print" pitchFamily="2" charset="0"/>
              </a:rPr>
              <a:t/>
            </a:r>
            <a:br>
              <a:rPr lang="en-AU" sz="1600" dirty="0" smtClean="0">
                <a:solidFill>
                  <a:srgbClr val="FFC000"/>
                </a:solidFill>
                <a:effectLst/>
                <a:latin typeface="Segoe Print" pitchFamily="2" charset="0"/>
              </a:rPr>
            </a:br>
            <a:r>
              <a:rPr lang="en-AU" sz="4400" b="1" dirty="0" smtClean="0">
                <a:solidFill>
                  <a:schemeClr val="tx1"/>
                </a:solidFill>
                <a:effectLst/>
                <a:latin typeface="Candara" pitchFamily="34" charset="0"/>
              </a:rPr>
              <a:t>Benefits and Responsibilities</a:t>
            </a:r>
            <a:r>
              <a:rPr lang="en-AU" sz="1600" dirty="0">
                <a:solidFill>
                  <a:srgbClr val="FFC000"/>
                </a:solidFill>
                <a:effectLst/>
                <a:latin typeface="Segoe Print" pitchFamily="2" charset="0"/>
              </a:rPr>
              <a:t/>
            </a:r>
            <a:br>
              <a:rPr lang="en-AU" sz="1600" dirty="0">
                <a:solidFill>
                  <a:srgbClr val="FFC000"/>
                </a:solidFill>
                <a:effectLst/>
                <a:latin typeface="Segoe Print" pitchFamily="2" charset="0"/>
              </a:rPr>
            </a:br>
            <a:r>
              <a:rPr lang="en-AU" sz="1600" dirty="0" smtClean="0">
                <a:solidFill>
                  <a:srgbClr val="FFC000"/>
                </a:solidFill>
                <a:effectLst/>
                <a:latin typeface="Segoe Print" pitchFamily="2" charset="0"/>
              </a:rPr>
              <a:t/>
            </a:r>
            <a:br>
              <a:rPr lang="en-AU" sz="1600" dirty="0" smtClean="0">
                <a:solidFill>
                  <a:srgbClr val="FFC000"/>
                </a:solidFill>
                <a:effectLst/>
                <a:latin typeface="Segoe Print" pitchFamily="2" charset="0"/>
              </a:rPr>
            </a:br>
            <a:r>
              <a:rPr lang="en-AU" sz="1600" dirty="0" smtClean="0">
                <a:solidFill>
                  <a:srgbClr val="FFC000"/>
                </a:solidFill>
                <a:effectLst/>
                <a:latin typeface="Segoe Print" pitchFamily="2" charset="0"/>
              </a:rPr>
              <a:t>The </a:t>
            </a:r>
            <a:r>
              <a:rPr lang="en-AU" sz="1600" dirty="0">
                <a:solidFill>
                  <a:srgbClr val="FFC000"/>
                </a:solidFill>
                <a:effectLst/>
                <a:latin typeface="Segoe Print" pitchFamily="2" charset="0"/>
              </a:rPr>
              <a:t>benefits and responsibilities extended to those who belonged to the new nation, including work, education and welfare legislation, women and motherhood, national defence and conscription.</a:t>
            </a:r>
            <a:br>
              <a:rPr lang="en-AU" sz="1600" dirty="0">
                <a:solidFill>
                  <a:srgbClr val="FFC000"/>
                </a:solidFill>
                <a:effectLst/>
                <a:latin typeface="Segoe Print" pitchFamily="2" charset="0"/>
              </a:rPr>
            </a:br>
            <a:endParaRPr lang="en-AU" sz="1600" dirty="0">
              <a:effectLst/>
              <a:latin typeface="Segoe Print" pitchFamily="2" charset="0"/>
            </a:endParaRPr>
          </a:p>
        </p:txBody>
      </p:sp>
      <p:sp>
        <p:nvSpPr>
          <p:cNvPr id="4" name="Rectangle 3"/>
          <p:cNvSpPr/>
          <p:nvPr/>
        </p:nvSpPr>
        <p:spPr>
          <a:xfrm>
            <a:off x="0"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3</a:t>
            </a:r>
            <a:endParaRPr lang="en-AU" dirty="0">
              <a:latin typeface="Segoe Print" pitchFamily="2" charset="0"/>
            </a:endParaRPr>
          </a:p>
        </p:txBody>
      </p:sp>
      <p:sp>
        <p:nvSpPr>
          <p:cNvPr id="6" name="Content Placeholder 5"/>
          <p:cNvSpPr>
            <a:spLocks noGrp="1"/>
          </p:cNvSpPr>
          <p:nvPr>
            <p:ph idx="1"/>
          </p:nvPr>
        </p:nvSpPr>
        <p:spPr>
          <a:xfrm>
            <a:off x="1178828" y="1815873"/>
            <a:ext cx="7761703" cy="4800600"/>
          </a:xfrm>
        </p:spPr>
        <p:txBody>
          <a:bodyPr>
            <a:normAutofit/>
          </a:bodyPr>
          <a:lstStyle/>
          <a:p>
            <a:pPr marL="82296" indent="0">
              <a:buNone/>
            </a:pPr>
            <a:r>
              <a:rPr lang="en-AU" sz="2000" dirty="0" smtClean="0">
                <a:latin typeface="Candara" pitchFamily="34" charset="0"/>
              </a:rPr>
              <a:t>This dot point requires you to have knowledge of the specific pieces of legislation passed in the period 1901-1914, the time of the new nation.</a:t>
            </a:r>
          </a:p>
          <a:p>
            <a:pPr marL="82296" indent="0">
              <a:buNone/>
            </a:pPr>
            <a:endParaRPr lang="en-AU" sz="2000" dirty="0" smtClean="0">
              <a:latin typeface="Candara" pitchFamily="34" charset="0"/>
            </a:endParaRPr>
          </a:p>
          <a:p>
            <a:pPr marL="82296" indent="0">
              <a:buNone/>
            </a:pPr>
            <a:r>
              <a:rPr lang="en-AU" sz="2000" dirty="0" smtClean="0">
                <a:latin typeface="Candara" pitchFamily="34" charset="0"/>
              </a:rPr>
              <a:t>This simply means that you have to know the correct names and dates of the legislative acts.</a:t>
            </a:r>
          </a:p>
          <a:p>
            <a:pPr marL="82296" indent="0">
              <a:buNone/>
            </a:pPr>
            <a:endParaRPr lang="en-AU" sz="2000" dirty="0" smtClean="0">
              <a:latin typeface="Candara" pitchFamily="34" charset="0"/>
            </a:endParaRPr>
          </a:p>
          <a:p>
            <a:pPr marL="82296" indent="0">
              <a:buNone/>
            </a:pPr>
            <a:r>
              <a:rPr lang="en-AU" sz="2000" dirty="0" smtClean="0">
                <a:latin typeface="Candara" pitchFamily="34" charset="0"/>
              </a:rPr>
              <a:t>When thinking about the legislation it is a good idea to ask each Act:</a:t>
            </a:r>
          </a:p>
          <a:p>
            <a:pPr marL="82296" indent="0">
              <a:buNone/>
            </a:pPr>
            <a:endParaRPr lang="en-AU" dirty="0" smtClean="0"/>
          </a:p>
          <a:p>
            <a:pPr marL="82296" indent="0">
              <a:buNone/>
            </a:pPr>
            <a:endParaRPr lang="en-AU" dirty="0" smtClean="0"/>
          </a:p>
          <a:p>
            <a:pPr marL="82296" indent="0">
              <a:buNone/>
            </a:pPr>
            <a:endParaRPr lang="en-AU" dirty="0" smtClean="0"/>
          </a:p>
          <a:p>
            <a:pPr marL="82296" indent="0">
              <a:buNone/>
            </a:pPr>
            <a:endParaRPr lang="en-AU" dirty="0" smtClean="0"/>
          </a:p>
          <a:p>
            <a:pPr marL="82296" indent="0">
              <a:buNone/>
            </a:pPr>
            <a:endParaRPr lang="en-A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665" y="4984267"/>
            <a:ext cx="1245866" cy="161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foundingdocs.gov.au/resources/documents/cth5i_72_cover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822128"/>
            <a:ext cx="1336157" cy="174792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flipH="1">
            <a:off x="2771800" y="4788477"/>
            <a:ext cx="1800200" cy="1368152"/>
          </a:xfrm>
          <a:prstGeom prst="wedgeRoundRectCallout">
            <a:avLst>
              <a:gd name="adj1" fmla="val 89581"/>
              <a:gd name="adj2" fmla="val 590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600" dirty="0">
                <a:latin typeface="Candara" pitchFamily="34" charset="0"/>
              </a:rPr>
              <a:t>“What benefit is this providing to citizens?” </a:t>
            </a:r>
            <a:endParaRPr lang="en-AU" sz="1600" dirty="0"/>
          </a:p>
        </p:txBody>
      </p:sp>
      <p:sp>
        <p:nvSpPr>
          <p:cNvPr id="10" name="Rounded Rectangular Callout 9"/>
          <p:cNvSpPr/>
          <p:nvPr/>
        </p:nvSpPr>
        <p:spPr>
          <a:xfrm>
            <a:off x="5004048" y="4793404"/>
            <a:ext cx="2328068" cy="1659932"/>
          </a:xfrm>
          <a:prstGeom prst="wedgeRoundRectCallout">
            <a:avLst>
              <a:gd name="adj1" fmla="val 101781"/>
              <a:gd name="adj2" fmla="val 476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82296" indent="0">
              <a:buNone/>
            </a:pPr>
            <a:r>
              <a:rPr lang="en-AU" sz="1600" dirty="0">
                <a:latin typeface="Candara" pitchFamily="34" charset="0"/>
              </a:rPr>
              <a:t>“What responsibility does this piece of legislation impart to the individual or community</a:t>
            </a:r>
          </a:p>
        </p:txBody>
      </p:sp>
    </p:spTree>
    <p:extLst>
      <p:ext uri="{BB962C8B-B14F-4D97-AF65-F5344CB8AC3E}">
        <p14:creationId xmlns:p14="http://schemas.microsoft.com/office/powerpoint/2010/main" val="387538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7498080" cy="1143000"/>
          </a:xfrm>
        </p:spPr>
        <p:txBody>
          <a:bodyPr/>
          <a:lstStyle/>
          <a:p>
            <a:r>
              <a:rPr lang="en-AU" b="1" dirty="0" smtClean="0">
                <a:solidFill>
                  <a:schemeClr val="tx1"/>
                </a:solidFill>
                <a:effectLst/>
                <a:latin typeface="Candara" pitchFamily="34" charset="0"/>
              </a:rPr>
              <a:t>Nine Acts </a:t>
            </a:r>
            <a:endParaRPr lang="en-AU" b="1" dirty="0">
              <a:solidFill>
                <a:schemeClr val="tx1"/>
              </a:solidFill>
              <a:effectLst/>
              <a:latin typeface="Candara" pitchFamily="34" charset="0"/>
            </a:endParaRPr>
          </a:p>
        </p:txBody>
      </p:sp>
      <p:sp>
        <p:nvSpPr>
          <p:cNvPr id="3" name="Content Placeholder 2"/>
          <p:cNvSpPr>
            <a:spLocks noGrp="1"/>
          </p:cNvSpPr>
          <p:nvPr>
            <p:ph idx="1"/>
          </p:nvPr>
        </p:nvSpPr>
        <p:spPr>
          <a:xfrm>
            <a:off x="1259632" y="1412776"/>
            <a:ext cx="7498080" cy="4800600"/>
          </a:xfrm>
        </p:spPr>
        <p:txBody>
          <a:bodyPr>
            <a:normAutofit fontScale="77500" lnSpcReduction="20000"/>
          </a:bodyPr>
          <a:lstStyle/>
          <a:p>
            <a:pPr marL="82296" indent="0">
              <a:buNone/>
            </a:pPr>
            <a:r>
              <a:rPr lang="en-AU" sz="2800" dirty="0" smtClean="0"/>
              <a:t>There were 9 Acts passed that helped shape the new nation and reflected the values of Australia at the time. These acts were:</a:t>
            </a:r>
          </a:p>
          <a:p>
            <a:pPr marL="82296" indent="0">
              <a:buNone/>
            </a:pPr>
            <a:endParaRPr lang="en-AU" sz="2800" dirty="0" smtClean="0"/>
          </a:p>
          <a:p>
            <a:pPr marL="82296" indent="0" algn="r">
              <a:buNone/>
            </a:pPr>
            <a:r>
              <a:rPr lang="en-AU" b="1" dirty="0" smtClean="0">
                <a:latin typeface="Candara" pitchFamily="34" charset="0"/>
              </a:rPr>
              <a:t>Immigration Restriction Act 1901</a:t>
            </a:r>
          </a:p>
          <a:p>
            <a:pPr marL="82296" indent="0" algn="r">
              <a:buNone/>
            </a:pPr>
            <a:r>
              <a:rPr lang="en-AU" b="1" dirty="0" smtClean="0">
                <a:latin typeface="Candara" pitchFamily="34" charset="0"/>
              </a:rPr>
              <a:t>Pacific Islanders Act 1901</a:t>
            </a:r>
          </a:p>
          <a:p>
            <a:pPr marL="82296" indent="0" algn="r">
              <a:buNone/>
            </a:pPr>
            <a:r>
              <a:rPr lang="en-AU" b="1" dirty="0" smtClean="0">
                <a:latin typeface="Candara" pitchFamily="34" charset="0"/>
              </a:rPr>
              <a:t>Franchise Act 1902</a:t>
            </a:r>
          </a:p>
          <a:p>
            <a:pPr marL="82296" indent="0" algn="r">
              <a:buNone/>
            </a:pPr>
            <a:r>
              <a:rPr lang="en-AU" b="1" dirty="0" smtClean="0">
                <a:latin typeface="Candara" pitchFamily="34" charset="0"/>
              </a:rPr>
              <a:t>The Customs Tariff Act 1902</a:t>
            </a:r>
          </a:p>
          <a:p>
            <a:pPr marL="82296" indent="0" algn="r">
              <a:buNone/>
            </a:pPr>
            <a:r>
              <a:rPr lang="en-AU" b="1" dirty="0" smtClean="0">
                <a:latin typeface="Candara" pitchFamily="34" charset="0"/>
              </a:rPr>
              <a:t>Conciliation and Arbitration Act1904</a:t>
            </a:r>
          </a:p>
          <a:p>
            <a:pPr marL="82296" indent="0" algn="r">
              <a:buNone/>
            </a:pPr>
            <a:r>
              <a:rPr lang="en-AU" b="1" dirty="0" smtClean="0">
                <a:latin typeface="Candara" pitchFamily="34" charset="0"/>
              </a:rPr>
              <a:t>Tariffs Acts and New Protection 1905-1907</a:t>
            </a:r>
          </a:p>
          <a:p>
            <a:pPr marL="82296" indent="0" algn="r">
              <a:buNone/>
            </a:pPr>
            <a:r>
              <a:rPr lang="en-AU" b="1" dirty="0" smtClean="0">
                <a:latin typeface="Candara" pitchFamily="34" charset="0"/>
              </a:rPr>
              <a:t>Invalid and Old Age Pension Act 1908</a:t>
            </a:r>
          </a:p>
          <a:p>
            <a:pPr marL="82296" indent="0" algn="r">
              <a:buNone/>
            </a:pPr>
            <a:r>
              <a:rPr lang="en-AU" b="1" dirty="0" smtClean="0">
                <a:latin typeface="Candara" pitchFamily="34" charset="0"/>
              </a:rPr>
              <a:t>Defence Act Amendment 1909</a:t>
            </a:r>
          </a:p>
          <a:p>
            <a:pPr marL="82296" indent="0" algn="r">
              <a:buNone/>
            </a:pPr>
            <a:r>
              <a:rPr lang="en-AU" b="1" dirty="0" smtClean="0">
                <a:latin typeface="Candara" pitchFamily="34" charset="0"/>
              </a:rPr>
              <a:t>Maternity Allowance Act 1912</a:t>
            </a:r>
          </a:p>
          <a:p>
            <a:pPr marL="82296" indent="0">
              <a:buNone/>
            </a:pPr>
            <a:endParaRPr lang="en-AU" dirty="0"/>
          </a:p>
        </p:txBody>
      </p:sp>
      <p:sp>
        <p:nvSpPr>
          <p:cNvPr id="4" name="Rectangle 3"/>
          <p:cNvSpPr/>
          <p:nvPr/>
        </p:nvSpPr>
        <p:spPr>
          <a:xfrm>
            <a:off x="0"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869250" y="5116542"/>
            <a:ext cx="2304256" cy="369332"/>
          </a:xfrm>
          <a:prstGeom prst="rect">
            <a:avLst/>
          </a:prstGeom>
          <a:noFill/>
        </p:spPr>
        <p:txBody>
          <a:bodyPr wrap="square" rtlCol="0">
            <a:spAutoFit/>
          </a:bodyPr>
          <a:lstStyle/>
          <a:p>
            <a:r>
              <a:rPr lang="en-AU" dirty="0" smtClean="0">
                <a:latin typeface="Segoe Print" pitchFamily="2" charset="0"/>
              </a:rPr>
              <a:t>Dot Point 3</a:t>
            </a:r>
            <a:endParaRPr lang="en-AU" dirty="0">
              <a:latin typeface="Segoe Print" pitchFamily="2" charset="0"/>
            </a:endParaRPr>
          </a:p>
        </p:txBody>
      </p:sp>
    </p:spTree>
    <p:extLst>
      <p:ext uri="{BB962C8B-B14F-4D97-AF65-F5344CB8AC3E}">
        <p14:creationId xmlns:p14="http://schemas.microsoft.com/office/powerpoint/2010/main" val="404110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chemeClr val="tx1"/>
                </a:solidFill>
                <a:effectLst/>
                <a:latin typeface="Candara" pitchFamily="34" charset="0"/>
              </a:rPr>
              <a:t>Benefits </a:t>
            </a:r>
            <a:br>
              <a:rPr lang="en-AU" b="1" dirty="0" smtClean="0">
                <a:solidFill>
                  <a:schemeClr val="tx1"/>
                </a:solidFill>
                <a:effectLst/>
                <a:latin typeface="Candara" pitchFamily="34" charset="0"/>
              </a:rPr>
            </a:br>
            <a:r>
              <a:rPr lang="en-AU" sz="2000" i="1" dirty="0" smtClean="0">
                <a:solidFill>
                  <a:schemeClr val="accent2"/>
                </a:solidFill>
                <a:effectLst/>
                <a:latin typeface="Candara" pitchFamily="34" charset="0"/>
              </a:rPr>
              <a:t>These benefits were largely extended to white males</a:t>
            </a:r>
            <a:endParaRPr lang="en-AU" sz="2000" i="1" dirty="0">
              <a:solidFill>
                <a:schemeClr val="accent2"/>
              </a:solidFill>
              <a:effectLst/>
              <a:latin typeface="Candara" pitchFamily="34" charset="0"/>
            </a:endParaRPr>
          </a:p>
        </p:txBody>
      </p:sp>
      <p:sp>
        <p:nvSpPr>
          <p:cNvPr id="4" name="Rectangle 3"/>
          <p:cNvSpPr/>
          <p:nvPr/>
        </p:nvSpPr>
        <p:spPr>
          <a:xfrm>
            <a:off x="0"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788880" y="5260558"/>
            <a:ext cx="2304256" cy="369332"/>
          </a:xfrm>
          <a:prstGeom prst="rect">
            <a:avLst/>
          </a:prstGeom>
          <a:noFill/>
        </p:spPr>
        <p:txBody>
          <a:bodyPr wrap="square" rtlCol="0">
            <a:spAutoFit/>
          </a:bodyPr>
          <a:lstStyle/>
          <a:p>
            <a:r>
              <a:rPr lang="en-AU" dirty="0" smtClean="0">
                <a:latin typeface="Segoe Print" pitchFamily="2" charset="0"/>
              </a:rPr>
              <a:t>Dot Point 3</a:t>
            </a:r>
            <a:endParaRPr lang="en-AU" dirty="0">
              <a:latin typeface="Segoe Print" pitchFamily="2" charset="0"/>
            </a:endParaRPr>
          </a:p>
        </p:txBody>
      </p:sp>
      <p:sp>
        <p:nvSpPr>
          <p:cNvPr id="6" name="Content Placeholder 2"/>
          <p:cNvSpPr>
            <a:spLocks noGrp="1"/>
          </p:cNvSpPr>
          <p:nvPr>
            <p:ph idx="1"/>
          </p:nvPr>
        </p:nvSpPr>
        <p:spPr>
          <a:xfrm>
            <a:off x="1187624" y="1628800"/>
            <a:ext cx="7416824" cy="4800600"/>
          </a:xfrm>
        </p:spPr>
        <p:txBody>
          <a:bodyPr>
            <a:normAutofit fontScale="62500" lnSpcReduction="20000"/>
          </a:bodyPr>
          <a:lstStyle/>
          <a:p>
            <a:pPr lvl="0">
              <a:lnSpc>
                <a:spcPct val="170000"/>
              </a:lnSpc>
            </a:pPr>
            <a:r>
              <a:rPr lang="en-US" sz="2400" b="1" dirty="0">
                <a:latin typeface="Candara" pitchFamily="34" charset="0"/>
              </a:rPr>
              <a:t>Political rights </a:t>
            </a:r>
            <a:r>
              <a:rPr lang="en-US" sz="2400" dirty="0">
                <a:latin typeface="Candara" pitchFamily="34" charset="0"/>
              </a:rPr>
              <a:t>– vote, right to stand for </a:t>
            </a:r>
            <a:r>
              <a:rPr lang="en-US" sz="2400" dirty="0" smtClean="0">
                <a:latin typeface="Candara" pitchFamily="34" charset="0"/>
              </a:rPr>
              <a:t>Parliament</a:t>
            </a:r>
            <a:endParaRPr lang="en-AU" sz="2400" dirty="0">
              <a:latin typeface="Candara" pitchFamily="34" charset="0"/>
            </a:endParaRPr>
          </a:p>
          <a:p>
            <a:pPr>
              <a:lnSpc>
                <a:spcPct val="170000"/>
              </a:lnSpc>
            </a:pPr>
            <a:r>
              <a:rPr lang="en-US" sz="2400" b="1" dirty="0">
                <a:latin typeface="Candara" pitchFamily="34" charset="0"/>
              </a:rPr>
              <a:t>Workers rights </a:t>
            </a:r>
            <a:r>
              <a:rPr lang="en-US" sz="2400" dirty="0">
                <a:latin typeface="Candara" pitchFamily="34" charset="0"/>
              </a:rPr>
              <a:t>– Right to have disputes heard, right to basic wage, rights to </a:t>
            </a:r>
            <a:r>
              <a:rPr lang="en-US" sz="2400" dirty="0" smtClean="0">
                <a:latin typeface="Candara" pitchFamily="34" charset="0"/>
              </a:rPr>
              <a:t>pensions.</a:t>
            </a:r>
            <a:r>
              <a:rPr lang="en-AU" sz="2400" b="1" dirty="0"/>
              <a:t> </a:t>
            </a:r>
            <a:r>
              <a:rPr lang="en-AU" sz="2100" b="1" i="1" dirty="0">
                <a:latin typeface="Candara" pitchFamily="34" charset="0"/>
              </a:rPr>
              <a:t>“The Harvester Judgement said that wages should be based on the principle of human needs, not what the employer could afford to pay. “ (Paul Kelly) </a:t>
            </a:r>
            <a:endParaRPr lang="en-AU" sz="2400" dirty="0">
              <a:latin typeface="Candara" pitchFamily="34" charset="0"/>
            </a:endParaRPr>
          </a:p>
          <a:p>
            <a:pPr lvl="0">
              <a:lnSpc>
                <a:spcPct val="170000"/>
              </a:lnSpc>
            </a:pPr>
            <a:r>
              <a:rPr lang="en-US" sz="2400" b="1" dirty="0">
                <a:latin typeface="Candara" pitchFamily="34" charset="0"/>
              </a:rPr>
              <a:t>Prosperity and high living standards </a:t>
            </a:r>
            <a:r>
              <a:rPr lang="en-US" sz="2400" dirty="0">
                <a:latin typeface="Candara" pitchFamily="34" charset="0"/>
              </a:rPr>
              <a:t>– These were expected to follow from the above, plus laws such as 'The new Protection' and the establishment of the Commonwealth Bank.</a:t>
            </a:r>
            <a:endParaRPr lang="en-AU" sz="2400" dirty="0">
              <a:latin typeface="Candara" pitchFamily="34" charset="0"/>
            </a:endParaRPr>
          </a:p>
          <a:p>
            <a:pPr>
              <a:lnSpc>
                <a:spcPct val="170000"/>
              </a:lnSpc>
            </a:pPr>
            <a:r>
              <a:rPr lang="en-US" sz="2400" b="1" dirty="0">
                <a:latin typeface="Candara" pitchFamily="34" charset="0"/>
              </a:rPr>
              <a:t>Welfare</a:t>
            </a:r>
            <a:r>
              <a:rPr lang="en-US" sz="2400" dirty="0">
                <a:latin typeface="Candara" pitchFamily="34" charset="0"/>
              </a:rPr>
              <a:t> –Right to basic wage, maternity allowance, Invalid and Aged </a:t>
            </a:r>
            <a:r>
              <a:rPr lang="en-US" sz="2400" dirty="0" smtClean="0">
                <a:latin typeface="Candara" pitchFamily="34" charset="0"/>
              </a:rPr>
              <a:t>pensions.</a:t>
            </a:r>
            <a:r>
              <a:rPr lang="en-AU" sz="2400" dirty="0"/>
              <a:t> </a:t>
            </a:r>
            <a:r>
              <a:rPr lang="en-AU" sz="2200" i="1" dirty="0">
                <a:latin typeface="Candara" pitchFamily="34" charset="0"/>
              </a:rPr>
              <a:t>“This proposal will relieve misery. . . It will also save lives. . . It will bring comfort . . . It will benefit the nation</a:t>
            </a:r>
            <a:r>
              <a:rPr lang="en-AU" sz="2200" i="1" dirty="0" smtClean="0">
                <a:latin typeface="Candara" pitchFamily="34" charset="0"/>
              </a:rPr>
              <a:t>” (Watson)</a:t>
            </a:r>
            <a:endParaRPr lang="en-AU" sz="2200" i="1" dirty="0">
              <a:latin typeface="Candara" pitchFamily="34" charset="0"/>
            </a:endParaRPr>
          </a:p>
          <a:p>
            <a:pPr lvl="0">
              <a:lnSpc>
                <a:spcPct val="170000"/>
              </a:lnSpc>
            </a:pPr>
            <a:r>
              <a:rPr lang="en-US" sz="2400" b="1" dirty="0">
                <a:latin typeface="Candara" pitchFamily="34" charset="0"/>
              </a:rPr>
              <a:t>Protection </a:t>
            </a:r>
            <a:r>
              <a:rPr lang="en-US" sz="2400" dirty="0">
                <a:latin typeface="Candara" pitchFamily="34" charset="0"/>
              </a:rPr>
              <a:t>– Right to feel safe through military training, the establishment of a citizen army and the establishment of Australian </a:t>
            </a:r>
            <a:r>
              <a:rPr lang="en-US" sz="2400" dirty="0" smtClean="0">
                <a:latin typeface="Candara" pitchFamily="34" charset="0"/>
              </a:rPr>
              <a:t>Navy.</a:t>
            </a:r>
            <a:endParaRPr lang="en-AU" sz="2400" dirty="0">
              <a:latin typeface="Candara" pitchFamily="34" charset="0"/>
            </a:endParaRPr>
          </a:p>
          <a:p>
            <a:endParaRPr lang="en-AU" dirty="0"/>
          </a:p>
          <a:p>
            <a:endParaRPr lang="en-AU" dirty="0"/>
          </a:p>
        </p:txBody>
      </p:sp>
    </p:spTree>
    <p:extLst>
      <p:ext uri="{BB962C8B-B14F-4D97-AF65-F5344CB8AC3E}">
        <p14:creationId xmlns:p14="http://schemas.microsoft.com/office/powerpoint/2010/main" val="2364215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chemeClr val="tx1"/>
                </a:solidFill>
                <a:effectLst/>
                <a:latin typeface="Candara" pitchFamily="34" charset="0"/>
              </a:rPr>
              <a:t>Benefits </a:t>
            </a:r>
            <a:r>
              <a:rPr lang="en-AU" b="1" dirty="0" err="1" smtClean="0">
                <a:solidFill>
                  <a:schemeClr val="tx1"/>
                </a:solidFill>
                <a:effectLst/>
                <a:latin typeface="Candara" pitchFamily="34" charset="0"/>
              </a:rPr>
              <a:t>cont</a:t>
            </a:r>
            <a:r>
              <a:rPr lang="en-AU" b="1" dirty="0" smtClean="0">
                <a:solidFill>
                  <a:schemeClr val="tx1"/>
                </a:solidFill>
                <a:effectLst/>
                <a:latin typeface="Candara" pitchFamily="34" charset="0"/>
              </a:rPr>
              <a:t>…</a:t>
            </a:r>
            <a:br>
              <a:rPr lang="en-AU" b="1" dirty="0" smtClean="0">
                <a:solidFill>
                  <a:schemeClr val="tx1"/>
                </a:solidFill>
                <a:effectLst/>
                <a:latin typeface="Candara" pitchFamily="34" charset="0"/>
              </a:rPr>
            </a:br>
            <a:r>
              <a:rPr lang="en-AU" sz="2000" i="1" dirty="0" smtClean="0">
                <a:solidFill>
                  <a:schemeClr val="accent2"/>
                </a:solidFill>
                <a:effectLst/>
                <a:latin typeface="Candara" pitchFamily="34" charset="0"/>
              </a:rPr>
              <a:t>These benefits were largely extended to white males</a:t>
            </a:r>
            <a:endParaRPr lang="en-AU" sz="2000" i="1" dirty="0">
              <a:solidFill>
                <a:schemeClr val="accent2"/>
              </a:solidFill>
              <a:effectLst/>
              <a:latin typeface="Candara" pitchFamily="34" charset="0"/>
            </a:endParaRPr>
          </a:p>
        </p:txBody>
      </p:sp>
      <p:sp>
        <p:nvSpPr>
          <p:cNvPr id="4" name="Rectangle 3"/>
          <p:cNvSpPr/>
          <p:nvPr/>
        </p:nvSpPr>
        <p:spPr>
          <a:xfrm>
            <a:off x="0"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788880" y="5260558"/>
            <a:ext cx="2304256" cy="369332"/>
          </a:xfrm>
          <a:prstGeom prst="rect">
            <a:avLst/>
          </a:prstGeom>
          <a:noFill/>
        </p:spPr>
        <p:txBody>
          <a:bodyPr wrap="square" rtlCol="0">
            <a:spAutoFit/>
          </a:bodyPr>
          <a:lstStyle/>
          <a:p>
            <a:r>
              <a:rPr lang="en-AU" dirty="0" smtClean="0">
                <a:latin typeface="Segoe Print" pitchFamily="2" charset="0"/>
              </a:rPr>
              <a:t>Dot Point 3</a:t>
            </a:r>
            <a:endParaRPr lang="en-AU" dirty="0">
              <a:latin typeface="Segoe Print" pitchFamily="2" charset="0"/>
            </a:endParaRPr>
          </a:p>
        </p:txBody>
      </p:sp>
      <p:sp>
        <p:nvSpPr>
          <p:cNvPr id="6" name="Content Placeholder 2"/>
          <p:cNvSpPr>
            <a:spLocks noGrp="1"/>
          </p:cNvSpPr>
          <p:nvPr>
            <p:ph idx="1"/>
          </p:nvPr>
        </p:nvSpPr>
        <p:spPr>
          <a:xfrm>
            <a:off x="1187624" y="1628800"/>
            <a:ext cx="7848872" cy="4800600"/>
          </a:xfrm>
        </p:spPr>
        <p:txBody>
          <a:bodyPr>
            <a:normAutofit fontScale="92500" lnSpcReduction="10000"/>
          </a:bodyPr>
          <a:lstStyle/>
          <a:p>
            <a:pPr lvl="0"/>
            <a:r>
              <a:rPr lang="en-US" sz="2000" b="1" dirty="0">
                <a:latin typeface="Candara" pitchFamily="34" charset="0"/>
              </a:rPr>
              <a:t>Education</a:t>
            </a:r>
            <a:r>
              <a:rPr lang="en-US" sz="2000" dirty="0">
                <a:latin typeface="Candara" pitchFamily="34" charset="0"/>
              </a:rPr>
              <a:t> (state responsibility)  – all children were entitled to a free primary education (to Year 8). Education was compulsory but Aboriginal children were not forced to go to school</a:t>
            </a:r>
            <a:r>
              <a:rPr lang="en-US" sz="2000" dirty="0" smtClean="0">
                <a:latin typeface="Candara" pitchFamily="34" charset="0"/>
              </a:rPr>
              <a:t>.</a:t>
            </a:r>
          </a:p>
          <a:p>
            <a:pPr marL="82296" lvl="0" indent="0">
              <a:buNone/>
            </a:pPr>
            <a:endParaRPr lang="en-AU" sz="2000" dirty="0">
              <a:latin typeface="Candara" pitchFamily="34" charset="0"/>
            </a:endParaRPr>
          </a:p>
          <a:p>
            <a:pPr lvl="0"/>
            <a:r>
              <a:rPr lang="en-US" sz="2000" b="1" dirty="0">
                <a:latin typeface="Candara" pitchFamily="34" charset="0"/>
              </a:rPr>
              <a:t>Health</a:t>
            </a:r>
            <a:r>
              <a:rPr lang="en-US" sz="2000" dirty="0">
                <a:latin typeface="Candara" pitchFamily="34" charset="0"/>
              </a:rPr>
              <a:t> (state responsibility)  – most people had access to medical care but the quality  often depended on the wealth of the patient</a:t>
            </a:r>
            <a:r>
              <a:rPr lang="en-US" sz="2000" dirty="0" smtClean="0">
                <a:latin typeface="Candara" pitchFamily="34" charset="0"/>
              </a:rPr>
              <a:t>.</a:t>
            </a:r>
          </a:p>
          <a:p>
            <a:pPr marL="82296" lvl="0" indent="0">
              <a:buNone/>
            </a:pPr>
            <a:endParaRPr lang="en-AU" sz="2000" dirty="0">
              <a:latin typeface="Candara" pitchFamily="34" charset="0"/>
            </a:endParaRPr>
          </a:p>
          <a:p>
            <a:pPr lvl="0"/>
            <a:r>
              <a:rPr lang="en-US" sz="2000" b="1" dirty="0">
                <a:latin typeface="Candara" pitchFamily="34" charset="0"/>
              </a:rPr>
              <a:t>Sense of belonging and acceptance </a:t>
            </a:r>
            <a:r>
              <a:rPr lang="en-US" sz="2000" dirty="0">
                <a:latin typeface="Candara" pitchFamily="34" charset="0"/>
              </a:rPr>
              <a:t>– most white people received messages through laws, political speeches, newspapers, literature, plays and paintings that they were members of one of the finest and most progressive societies in the world. They were encouraged to feel positive about Australia. In 1883, Englishman REN </a:t>
            </a:r>
            <a:r>
              <a:rPr lang="en-US" sz="2000" dirty="0" err="1">
                <a:latin typeface="Candara" pitchFamily="34" charset="0"/>
              </a:rPr>
              <a:t>Twopenny</a:t>
            </a:r>
            <a:r>
              <a:rPr lang="en-US" sz="2000" dirty="0">
                <a:latin typeface="Candara" pitchFamily="34" charset="0"/>
              </a:rPr>
              <a:t> visited Australia and he wrote</a:t>
            </a:r>
            <a:r>
              <a:rPr lang="en-US" sz="2000" dirty="0" smtClean="0">
                <a:latin typeface="Candara" pitchFamily="34" charset="0"/>
              </a:rPr>
              <a:t>:</a:t>
            </a:r>
          </a:p>
          <a:p>
            <a:pPr marL="82296" indent="0" algn="r">
              <a:buNone/>
            </a:pPr>
            <a:r>
              <a:rPr lang="en-US" sz="2000" i="1" dirty="0">
                <a:latin typeface="Candara" pitchFamily="34" charset="0"/>
              </a:rPr>
              <a:t>'In Australia, a man feels himself a unit in the community, a somebody…This brings with it a greater sense of self-respect and responsibility.'</a:t>
            </a:r>
            <a:endParaRPr lang="en-AU" sz="2000" i="1" dirty="0">
              <a:latin typeface="Candara" pitchFamily="34" charset="0"/>
            </a:endParaRPr>
          </a:p>
          <a:p>
            <a:pPr marL="82296" indent="0" algn="r">
              <a:buNone/>
            </a:pPr>
            <a:r>
              <a:rPr lang="en-US" sz="1800" dirty="0"/>
              <a:t> </a:t>
            </a:r>
            <a:endParaRPr lang="en-AU" sz="1800" dirty="0"/>
          </a:p>
          <a:p>
            <a:pPr lvl="0"/>
            <a:endParaRPr lang="en-AU" sz="1800" dirty="0">
              <a:latin typeface="Candara" pitchFamily="34" charset="0"/>
            </a:endParaRPr>
          </a:p>
          <a:p>
            <a:endParaRPr lang="en-AU" sz="1800" dirty="0"/>
          </a:p>
          <a:p>
            <a:endParaRPr lang="en-AU" sz="1800" dirty="0"/>
          </a:p>
        </p:txBody>
      </p:sp>
    </p:spTree>
    <p:extLst>
      <p:ext uri="{BB962C8B-B14F-4D97-AF65-F5344CB8AC3E}">
        <p14:creationId xmlns:p14="http://schemas.microsoft.com/office/powerpoint/2010/main" val="379580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498080" cy="1143000"/>
          </a:xfrm>
        </p:spPr>
        <p:txBody>
          <a:bodyPr/>
          <a:lstStyle/>
          <a:p>
            <a:r>
              <a:rPr lang="en-AU" b="1" dirty="0" smtClean="0">
                <a:solidFill>
                  <a:schemeClr val="tx1"/>
                </a:solidFill>
                <a:effectLst/>
                <a:latin typeface="Candara" pitchFamily="34" charset="0"/>
              </a:rPr>
              <a:t>Responsibilities</a:t>
            </a:r>
            <a:endParaRPr lang="en-AU" b="1" dirty="0">
              <a:solidFill>
                <a:schemeClr val="tx1"/>
              </a:solidFill>
              <a:effectLst/>
              <a:latin typeface="Candara" pitchFamily="34" charset="0"/>
            </a:endParaRPr>
          </a:p>
        </p:txBody>
      </p:sp>
      <p:sp>
        <p:nvSpPr>
          <p:cNvPr id="3" name="Content Placeholder 2"/>
          <p:cNvSpPr>
            <a:spLocks noGrp="1"/>
          </p:cNvSpPr>
          <p:nvPr>
            <p:ph idx="1"/>
          </p:nvPr>
        </p:nvSpPr>
        <p:spPr>
          <a:xfrm>
            <a:off x="1187624" y="1235543"/>
            <a:ext cx="7632848" cy="5256584"/>
          </a:xfrm>
        </p:spPr>
        <p:txBody>
          <a:bodyPr>
            <a:normAutofit fontScale="55000" lnSpcReduction="20000"/>
          </a:bodyPr>
          <a:lstStyle/>
          <a:p>
            <a:pPr lvl="0"/>
            <a:r>
              <a:rPr lang="en-US" dirty="0">
                <a:latin typeface="Candara" pitchFamily="34" charset="0"/>
              </a:rPr>
              <a:t>All white men  (and after 1902, all white women) - </a:t>
            </a:r>
            <a:r>
              <a:rPr lang="en-US" b="1" dirty="0">
                <a:latin typeface="Candara" pitchFamily="34" charset="0"/>
              </a:rPr>
              <a:t>to vote and be engaged in the political process</a:t>
            </a:r>
            <a:r>
              <a:rPr lang="en-US" b="1" dirty="0" smtClean="0">
                <a:latin typeface="Candara" pitchFamily="34" charset="0"/>
              </a:rPr>
              <a:t>.</a:t>
            </a:r>
          </a:p>
          <a:p>
            <a:pPr marL="82296" lvl="0" indent="0">
              <a:buNone/>
            </a:pPr>
            <a:endParaRPr lang="en-AU" b="1" dirty="0">
              <a:latin typeface="Candara" pitchFamily="34" charset="0"/>
            </a:endParaRPr>
          </a:p>
          <a:p>
            <a:pPr lvl="0"/>
            <a:r>
              <a:rPr lang="en-US" dirty="0">
                <a:latin typeface="Candara" pitchFamily="34" charset="0"/>
              </a:rPr>
              <a:t>White males and boys as young as 12 – </a:t>
            </a:r>
            <a:r>
              <a:rPr lang="en-US" b="1" dirty="0">
                <a:latin typeface="Candara" pitchFamily="34" charset="0"/>
              </a:rPr>
              <a:t>to undergo military training</a:t>
            </a:r>
            <a:r>
              <a:rPr lang="en-US" b="1" dirty="0" smtClean="0">
                <a:latin typeface="Candara" pitchFamily="34" charset="0"/>
              </a:rPr>
              <a:t>.</a:t>
            </a:r>
          </a:p>
          <a:p>
            <a:pPr marL="82296" lvl="0" indent="0">
              <a:buNone/>
            </a:pPr>
            <a:endParaRPr lang="en-AU" b="1" dirty="0">
              <a:latin typeface="Candara" pitchFamily="34" charset="0"/>
            </a:endParaRPr>
          </a:p>
          <a:p>
            <a:pPr lvl="0"/>
            <a:r>
              <a:rPr lang="en-US" dirty="0">
                <a:latin typeface="Candara" pitchFamily="34" charset="0"/>
              </a:rPr>
              <a:t>Employers – </a:t>
            </a:r>
            <a:r>
              <a:rPr lang="en-US" b="1" dirty="0">
                <a:latin typeface="Candara" pitchFamily="34" charset="0"/>
              </a:rPr>
              <a:t>to pay the basic wage </a:t>
            </a:r>
            <a:r>
              <a:rPr lang="en-US" dirty="0">
                <a:latin typeface="Candara" pitchFamily="34" charset="0"/>
              </a:rPr>
              <a:t>and provide ‘decent’ working conditions (for the time</a:t>
            </a:r>
            <a:r>
              <a:rPr lang="en-US" dirty="0" smtClean="0">
                <a:latin typeface="Candara" pitchFamily="34" charset="0"/>
              </a:rPr>
              <a:t>)</a:t>
            </a:r>
          </a:p>
          <a:p>
            <a:pPr marL="82296" lvl="0" indent="0">
              <a:buNone/>
            </a:pPr>
            <a:endParaRPr lang="en-AU" dirty="0">
              <a:latin typeface="Candara" pitchFamily="34" charset="0"/>
            </a:endParaRPr>
          </a:p>
          <a:p>
            <a:pPr lvl="0"/>
            <a:r>
              <a:rPr lang="en-US" dirty="0">
                <a:latin typeface="Candara" pitchFamily="34" charset="0"/>
              </a:rPr>
              <a:t>Workers – </a:t>
            </a:r>
            <a:r>
              <a:rPr lang="en-US" b="1" dirty="0">
                <a:latin typeface="Candara" pitchFamily="34" charset="0"/>
              </a:rPr>
              <a:t>to work hard </a:t>
            </a:r>
            <a:r>
              <a:rPr lang="en-US" dirty="0">
                <a:latin typeface="Candara" pitchFamily="34" charset="0"/>
              </a:rPr>
              <a:t>and contribute to the nation’s prosperity</a:t>
            </a:r>
            <a:r>
              <a:rPr lang="en-US" dirty="0" smtClean="0">
                <a:latin typeface="Candara" pitchFamily="34" charset="0"/>
              </a:rPr>
              <a:t>.</a:t>
            </a:r>
          </a:p>
          <a:p>
            <a:pPr marL="82296" lvl="0" indent="0">
              <a:buNone/>
            </a:pPr>
            <a:endParaRPr lang="en-AU" dirty="0">
              <a:latin typeface="Candara" pitchFamily="34" charset="0"/>
            </a:endParaRPr>
          </a:p>
          <a:p>
            <a:r>
              <a:rPr lang="en-US" dirty="0">
                <a:latin typeface="Candara" pitchFamily="34" charset="0"/>
              </a:rPr>
              <a:t>White women – </a:t>
            </a:r>
            <a:r>
              <a:rPr lang="en-US" b="1" dirty="0">
                <a:latin typeface="Candara" pitchFamily="34" charset="0"/>
              </a:rPr>
              <a:t>to produce white babies</a:t>
            </a:r>
            <a:r>
              <a:rPr lang="en-US" dirty="0" smtClean="0">
                <a:latin typeface="Candara" pitchFamily="34" charset="0"/>
              </a:rPr>
              <a:t>.</a:t>
            </a:r>
            <a:r>
              <a:rPr lang="en-AU" dirty="0"/>
              <a:t> </a:t>
            </a:r>
            <a:r>
              <a:rPr lang="en-AU" dirty="0" smtClean="0"/>
              <a:t>“The </a:t>
            </a:r>
            <a:r>
              <a:rPr lang="en-AU" dirty="0"/>
              <a:t>more Australians we have, the wealthier we must be</a:t>
            </a:r>
            <a:r>
              <a:rPr lang="en-AU" dirty="0" smtClean="0"/>
              <a:t>” (Fisher)</a:t>
            </a:r>
            <a:endParaRPr lang="en-AU" dirty="0"/>
          </a:p>
          <a:p>
            <a:pPr lvl="0"/>
            <a:endParaRPr lang="en-US" dirty="0" smtClean="0">
              <a:latin typeface="Candara" pitchFamily="34" charset="0"/>
            </a:endParaRPr>
          </a:p>
          <a:p>
            <a:pPr marL="82296" lvl="0" indent="0">
              <a:buNone/>
            </a:pPr>
            <a:endParaRPr lang="en-AU" dirty="0">
              <a:latin typeface="Candara" pitchFamily="34" charset="0"/>
            </a:endParaRPr>
          </a:p>
          <a:p>
            <a:pPr lvl="0"/>
            <a:r>
              <a:rPr lang="en-US" dirty="0">
                <a:latin typeface="Candara" pitchFamily="34" charset="0"/>
              </a:rPr>
              <a:t>Governments (State and Commonwealth) </a:t>
            </a:r>
            <a:r>
              <a:rPr lang="en-US" b="1" dirty="0">
                <a:latin typeface="Candara" pitchFamily="34" charset="0"/>
              </a:rPr>
              <a:t>to pass laws </a:t>
            </a:r>
            <a:r>
              <a:rPr lang="en-US" dirty="0">
                <a:latin typeface="Candara" pitchFamily="34" charset="0"/>
              </a:rPr>
              <a:t>that would look after the welfare of the citizens, especially in areas of education and public health</a:t>
            </a:r>
            <a:r>
              <a:rPr lang="en-US" dirty="0" smtClean="0">
                <a:latin typeface="Candara" pitchFamily="34" charset="0"/>
              </a:rPr>
              <a:t>.</a:t>
            </a:r>
          </a:p>
          <a:p>
            <a:pPr marL="82296" lvl="0" indent="0">
              <a:buNone/>
            </a:pPr>
            <a:endParaRPr lang="en-AU" dirty="0">
              <a:latin typeface="Candara" pitchFamily="34" charset="0"/>
            </a:endParaRPr>
          </a:p>
          <a:p>
            <a:pPr lvl="0"/>
            <a:r>
              <a:rPr lang="en-US" dirty="0">
                <a:latin typeface="Candara" pitchFamily="34" charset="0"/>
              </a:rPr>
              <a:t>All - </a:t>
            </a:r>
            <a:r>
              <a:rPr lang="en-US" b="1" dirty="0">
                <a:latin typeface="Candara" pitchFamily="34" charset="0"/>
              </a:rPr>
              <a:t>Continue to support the Empire.</a:t>
            </a:r>
            <a:endParaRPr lang="en-AU" b="1" dirty="0">
              <a:latin typeface="Candara" pitchFamily="34" charset="0"/>
            </a:endParaRPr>
          </a:p>
          <a:p>
            <a:endParaRPr lang="en-AU" b="1" dirty="0"/>
          </a:p>
        </p:txBody>
      </p:sp>
      <p:sp>
        <p:nvSpPr>
          <p:cNvPr id="4" name="Rectangle 3"/>
          <p:cNvSpPr/>
          <p:nvPr/>
        </p:nvSpPr>
        <p:spPr>
          <a:xfrm>
            <a:off x="0"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773115" y="5129923"/>
            <a:ext cx="2304256" cy="369332"/>
          </a:xfrm>
          <a:prstGeom prst="rect">
            <a:avLst/>
          </a:prstGeom>
          <a:noFill/>
        </p:spPr>
        <p:txBody>
          <a:bodyPr wrap="square" rtlCol="0">
            <a:spAutoFit/>
          </a:bodyPr>
          <a:lstStyle/>
          <a:p>
            <a:r>
              <a:rPr lang="en-AU" dirty="0" smtClean="0">
                <a:latin typeface="Segoe Print" pitchFamily="2" charset="0"/>
              </a:rPr>
              <a:t>Dot Point 3</a:t>
            </a:r>
            <a:endParaRPr lang="en-AU" dirty="0">
              <a:latin typeface="Segoe Print" pitchFamily="2" charset="0"/>
            </a:endParaRPr>
          </a:p>
        </p:txBody>
      </p:sp>
    </p:spTree>
    <p:extLst>
      <p:ext uri="{BB962C8B-B14F-4D97-AF65-F5344CB8AC3E}">
        <p14:creationId xmlns:p14="http://schemas.microsoft.com/office/powerpoint/2010/main" val="3824855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Excluded</a:t>
            </a:r>
            <a:endParaRPr lang="en-AU" dirty="0"/>
          </a:p>
        </p:txBody>
      </p:sp>
      <p:sp>
        <p:nvSpPr>
          <p:cNvPr id="3" name="Content Placeholder 2"/>
          <p:cNvSpPr>
            <a:spLocks noGrp="1"/>
          </p:cNvSpPr>
          <p:nvPr>
            <p:ph idx="1"/>
          </p:nvPr>
        </p:nvSpPr>
        <p:spPr>
          <a:xfrm>
            <a:off x="1403648" y="1916832"/>
            <a:ext cx="7498080" cy="3384376"/>
          </a:xfrm>
        </p:spPr>
        <p:txBody>
          <a:bodyPr>
            <a:normAutofit/>
          </a:bodyPr>
          <a:lstStyle/>
          <a:p>
            <a:pPr marL="82296" indent="0">
              <a:buNone/>
            </a:pPr>
            <a:r>
              <a:rPr lang="en-US" sz="2000" b="1" dirty="0"/>
              <a:t>Some or all of these benefits were denied to:</a:t>
            </a:r>
            <a:endParaRPr lang="en-AU" sz="2000" dirty="0"/>
          </a:p>
          <a:p>
            <a:r>
              <a:rPr lang="en-US" sz="2000" dirty="0"/>
              <a:t>Most </a:t>
            </a:r>
            <a:r>
              <a:rPr lang="en-US" sz="2000" dirty="0" smtClean="0"/>
              <a:t>Aborigines (Welfare)</a:t>
            </a:r>
            <a:r>
              <a:rPr lang="en-US" sz="2000" dirty="0"/>
              <a:t>	</a:t>
            </a:r>
            <a:endParaRPr lang="en-US" sz="2000" dirty="0" smtClean="0"/>
          </a:p>
          <a:p>
            <a:r>
              <a:rPr lang="en-US" sz="2000" dirty="0" smtClean="0"/>
              <a:t>Most </a:t>
            </a:r>
            <a:r>
              <a:rPr lang="en-US" sz="2000" dirty="0"/>
              <a:t>South Sea </a:t>
            </a:r>
            <a:r>
              <a:rPr lang="en-US" sz="2000" dirty="0" smtClean="0"/>
              <a:t>Islanders (Welfare)</a:t>
            </a:r>
            <a:endParaRPr lang="en-AU" sz="2000" dirty="0"/>
          </a:p>
          <a:p>
            <a:r>
              <a:rPr lang="en-US" sz="2000" dirty="0"/>
              <a:t>Most Chinese	</a:t>
            </a:r>
            <a:r>
              <a:rPr lang="en-US" sz="2000" dirty="0" smtClean="0"/>
              <a:t> (Welfare)</a:t>
            </a:r>
            <a:r>
              <a:rPr lang="en-US" sz="2000" dirty="0"/>
              <a:t>		</a:t>
            </a:r>
            <a:endParaRPr lang="en-US" sz="2000" dirty="0" smtClean="0"/>
          </a:p>
          <a:p>
            <a:r>
              <a:rPr lang="en-US" sz="2000" dirty="0" smtClean="0"/>
              <a:t>Some </a:t>
            </a:r>
            <a:r>
              <a:rPr lang="en-US" sz="2000" dirty="0"/>
              <a:t>Women and </a:t>
            </a:r>
            <a:r>
              <a:rPr lang="en-US" sz="2000" dirty="0" smtClean="0"/>
              <a:t>children (Maternity allowance)</a:t>
            </a:r>
            <a:endParaRPr lang="en-AU" sz="2000" dirty="0"/>
          </a:p>
          <a:p>
            <a:r>
              <a:rPr lang="en-US" sz="2000" dirty="0"/>
              <a:t>Some workers		</a:t>
            </a:r>
            <a:endParaRPr lang="en-US" sz="2000" dirty="0" smtClean="0"/>
          </a:p>
          <a:p>
            <a:r>
              <a:rPr lang="en-US" sz="2000" dirty="0" smtClean="0"/>
              <a:t>Some </a:t>
            </a:r>
            <a:r>
              <a:rPr lang="en-US" sz="2000" dirty="0"/>
              <a:t>town and city dwellers</a:t>
            </a:r>
            <a:endParaRPr lang="en-AU" sz="2000" dirty="0"/>
          </a:p>
          <a:p>
            <a:endParaRPr lang="en-AU" sz="2000" dirty="0"/>
          </a:p>
        </p:txBody>
      </p:sp>
      <p:sp>
        <p:nvSpPr>
          <p:cNvPr id="4" name="Rectangle 3"/>
          <p:cNvSpPr/>
          <p:nvPr/>
        </p:nvSpPr>
        <p:spPr>
          <a:xfrm>
            <a:off x="0"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rot="16200000">
            <a:off x="-773115" y="5129923"/>
            <a:ext cx="2304256" cy="369332"/>
          </a:xfrm>
          <a:prstGeom prst="rect">
            <a:avLst/>
          </a:prstGeom>
          <a:noFill/>
        </p:spPr>
        <p:txBody>
          <a:bodyPr wrap="square" rtlCol="0">
            <a:spAutoFit/>
          </a:bodyPr>
          <a:lstStyle/>
          <a:p>
            <a:r>
              <a:rPr lang="en-AU" dirty="0" smtClean="0">
                <a:latin typeface="Segoe Print" pitchFamily="2" charset="0"/>
              </a:rPr>
              <a:t>Dot Point 3</a:t>
            </a:r>
            <a:endParaRPr lang="en-AU" dirty="0">
              <a:latin typeface="Segoe Print" pitchFamily="2" charset="0"/>
            </a:endParaRPr>
          </a:p>
        </p:txBody>
      </p:sp>
    </p:spTree>
    <p:extLst>
      <p:ext uri="{BB962C8B-B14F-4D97-AF65-F5344CB8AC3E}">
        <p14:creationId xmlns:p14="http://schemas.microsoft.com/office/powerpoint/2010/main" val="1476995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effectLst/>
                <a:latin typeface="Candara" pitchFamily="34" charset="0"/>
              </a:rPr>
              <a:t>Useful Websites</a:t>
            </a:r>
            <a:endParaRPr lang="en-AU" b="1" dirty="0">
              <a:solidFill>
                <a:schemeClr val="tx1"/>
              </a:solidFill>
              <a:effectLst/>
              <a:latin typeface="Candara" pitchFamily="34" charset="0"/>
            </a:endParaRPr>
          </a:p>
        </p:txBody>
      </p:sp>
      <p:sp>
        <p:nvSpPr>
          <p:cNvPr id="3" name="Content Placeholder 2"/>
          <p:cNvSpPr>
            <a:spLocks noGrp="1"/>
          </p:cNvSpPr>
          <p:nvPr>
            <p:ph idx="1"/>
          </p:nvPr>
        </p:nvSpPr>
        <p:spPr/>
        <p:txBody>
          <a:bodyPr/>
          <a:lstStyle/>
          <a:p>
            <a:pPr marL="82296" indent="0">
              <a:buNone/>
            </a:pPr>
            <a:r>
              <a:rPr lang="en-AU" dirty="0" smtClean="0"/>
              <a:t>Our Pinterest Page</a:t>
            </a:r>
            <a:endParaRPr lang="en-AU" dirty="0" smtClean="0">
              <a:hlinkClick r:id="rId2"/>
            </a:endParaRPr>
          </a:p>
          <a:p>
            <a:pPr marL="82296" indent="0">
              <a:buNone/>
            </a:pPr>
            <a:r>
              <a:rPr lang="en-AU" dirty="0" smtClean="0">
                <a:hlinkClick r:id="rId2"/>
              </a:rPr>
              <a:t>http</a:t>
            </a:r>
            <a:r>
              <a:rPr lang="en-AU" dirty="0">
                <a:hlinkClick r:id="rId2"/>
              </a:rPr>
              <a:t>://</a:t>
            </a:r>
            <a:r>
              <a:rPr lang="en-AU" dirty="0" smtClean="0">
                <a:hlinkClick r:id="rId2"/>
              </a:rPr>
              <a:t>www.pinterest.com/sallyluane/</a:t>
            </a:r>
            <a:endParaRPr lang="en-AU" dirty="0" smtClean="0"/>
          </a:p>
          <a:p>
            <a:pPr marL="82296" indent="0">
              <a:buNone/>
            </a:pPr>
            <a:endParaRPr lang="en-AU" dirty="0" smtClean="0"/>
          </a:p>
          <a:p>
            <a:pPr marL="82296" indent="0">
              <a:buNone/>
            </a:pPr>
            <a:r>
              <a:rPr lang="en-AU" dirty="0" smtClean="0"/>
              <a:t>Ergo (for study skills)</a:t>
            </a:r>
          </a:p>
          <a:p>
            <a:pPr marL="82296" indent="0">
              <a:buNone/>
            </a:pPr>
            <a:r>
              <a:rPr lang="en-AU" dirty="0">
                <a:hlinkClick r:id="rId3"/>
              </a:rPr>
              <a:t>http://ergo.slv.vic.gov.au/learn-skills/study-skills</a:t>
            </a:r>
            <a:endParaRPr lang="en-AU" dirty="0"/>
          </a:p>
        </p:txBody>
      </p:sp>
      <p:sp>
        <p:nvSpPr>
          <p:cNvPr id="4" name="Rectangle 3"/>
          <p:cNvSpPr/>
          <p:nvPr/>
        </p:nvSpPr>
        <p:spPr>
          <a:xfrm>
            <a:off x="0" y="0"/>
            <a:ext cx="10436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38349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solidFill>
                  <a:schemeClr val="tx1"/>
                </a:solidFill>
                <a:effectLst/>
                <a:latin typeface="Candara" pitchFamily="34" charset="0"/>
              </a:rPr>
              <a:t>THE EXAM</a:t>
            </a:r>
            <a:endParaRPr lang="en-AU" b="1" dirty="0">
              <a:solidFill>
                <a:schemeClr val="tx1"/>
              </a:solidFill>
              <a:effectLst/>
              <a:latin typeface="Candara" pitchFamily="34" charset="0"/>
            </a:endParaRPr>
          </a:p>
        </p:txBody>
      </p:sp>
      <p:sp>
        <p:nvSpPr>
          <p:cNvPr id="5" name="Content Placeholder 4"/>
          <p:cNvSpPr>
            <a:spLocks noGrp="1"/>
          </p:cNvSpPr>
          <p:nvPr>
            <p:ph idx="1"/>
          </p:nvPr>
        </p:nvSpPr>
        <p:spPr>
          <a:xfrm>
            <a:off x="1331640" y="1484784"/>
            <a:ext cx="7498080" cy="4824536"/>
          </a:xfrm>
        </p:spPr>
        <p:txBody>
          <a:bodyPr>
            <a:normAutofit fontScale="47500" lnSpcReduction="20000"/>
          </a:bodyPr>
          <a:lstStyle/>
          <a:p>
            <a:pPr marL="68580" indent="0">
              <a:lnSpc>
                <a:spcPct val="150000"/>
              </a:lnSpc>
              <a:buNone/>
              <a:defRPr/>
            </a:pPr>
            <a:r>
              <a:rPr lang="en-AU" b="1" u="sng" dirty="0" smtClean="0">
                <a:latin typeface="Candara" pitchFamily="34" charset="0"/>
              </a:rPr>
              <a:t>Nation</a:t>
            </a:r>
            <a:r>
              <a:rPr lang="en-AU" b="1" u="sng" dirty="0">
                <a:latin typeface="Candara" pitchFamily="34" charset="0"/>
              </a:rPr>
              <a:t>, Race and Citizen 1880- 1914</a:t>
            </a:r>
            <a:endParaRPr lang="en-AU" b="1" dirty="0">
              <a:latin typeface="Candara" pitchFamily="34" charset="0"/>
            </a:endParaRPr>
          </a:p>
          <a:p>
            <a:pPr indent="-274320">
              <a:lnSpc>
                <a:spcPct val="150000"/>
              </a:lnSpc>
              <a:defRPr/>
            </a:pPr>
            <a:r>
              <a:rPr lang="en-AU" dirty="0">
                <a:latin typeface="Candara" pitchFamily="34" charset="0"/>
              </a:rPr>
              <a:t>Worth 20 marks write in 30 mins</a:t>
            </a:r>
          </a:p>
          <a:p>
            <a:pPr indent="-274320">
              <a:lnSpc>
                <a:spcPct val="150000"/>
              </a:lnSpc>
              <a:defRPr/>
            </a:pPr>
            <a:r>
              <a:rPr lang="en-AU" dirty="0">
                <a:latin typeface="Candara" pitchFamily="34" charset="0"/>
              </a:rPr>
              <a:t>There will be </a:t>
            </a:r>
            <a:r>
              <a:rPr lang="en-AU" dirty="0" smtClean="0">
                <a:latin typeface="Candara" pitchFamily="34" charset="0"/>
              </a:rPr>
              <a:t>approximately three questions (</a:t>
            </a:r>
            <a:r>
              <a:rPr lang="en-AU" sz="3400" dirty="0" smtClean="0">
                <a:latin typeface="Candara" pitchFamily="34" charset="0"/>
              </a:rPr>
              <a:t>4, 6 and 10 mark questions</a:t>
            </a:r>
            <a:r>
              <a:rPr lang="en-AU" dirty="0" smtClean="0">
                <a:latin typeface="Candara" pitchFamily="34" charset="0"/>
              </a:rPr>
              <a:t>)</a:t>
            </a:r>
            <a:endParaRPr lang="en-AU" dirty="0">
              <a:latin typeface="Candara" pitchFamily="34" charset="0"/>
            </a:endParaRPr>
          </a:p>
          <a:p>
            <a:pPr indent="-274320">
              <a:lnSpc>
                <a:spcPct val="150000"/>
              </a:lnSpc>
              <a:defRPr/>
            </a:pPr>
            <a:r>
              <a:rPr lang="en-AU" dirty="0">
                <a:latin typeface="Candara" pitchFamily="34" charset="0"/>
              </a:rPr>
              <a:t>Lines and mark allocation will suggest how much to </a:t>
            </a:r>
            <a:r>
              <a:rPr lang="en-AU" dirty="0" smtClean="0">
                <a:latin typeface="Candara" pitchFamily="34" charset="0"/>
              </a:rPr>
              <a:t>write</a:t>
            </a:r>
          </a:p>
          <a:p>
            <a:pPr marL="91440" indent="0">
              <a:lnSpc>
                <a:spcPct val="150000"/>
              </a:lnSpc>
              <a:buNone/>
              <a:defRPr/>
            </a:pPr>
            <a:endParaRPr lang="en-AU" dirty="0">
              <a:latin typeface="Candara" pitchFamily="34" charset="0"/>
            </a:endParaRPr>
          </a:p>
          <a:p>
            <a:pPr marL="68580" indent="0">
              <a:lnSpc>
                <a:spcPct val="150000"/>
              </a:lnSpc>
              <a:buNone/>
              <a:defRPr/>
            </a:pPr>
            <a:r>
              <a:rPr lang="en-AU" b="1" u="sng" dirty="0">
                <a:latin typeface="Candara" pitchFamily="34" charset="0"/>
              </a:rPr>
              <a:t>The questions will focus on:</a:t>
            </a:r>
          </a:p>
          <a:p>
            <a:pPr indent="-274320">
              <a:lnSpc>
                <a:spcPct val="150000"/>
              </a:lnSpc>
              <a:defRPr/>
            </a:pPr>
            <a:r>
              <a:rPr lang="en-AU" dirty="0">
                <a:latin typeface="Candara" pitchFamily="34" charset="0"/>
              </a:rPr>
              <a:t>The Vision of Nationhood</a:t>
            </a:r>
          </a:p>
          <a:p>
            <a:pPr indent="-274320">
              <a:lnSpc>
                <a:spcPct val="150000"/>
              </a:lnSpc>
              <a:defRPr/>
            </a:pPr>
            <a:r>
              <a:rPr lang="en-AU" dirty="0">
                <a:latin typeface="Candara" pitchFamily="34" charset="0"/>
              </a:rPr>
              <a:t>The way in which the Vision of Nationhood was implemented i.e. Hopes and Fears; Who was Included and Excluded; Processes of Inclusion and Exclusion; the Benefits and Responsibilities of Citizenship as reflected in the Legislation between 1901 and 1914</a:t>
            </a:r>
          </a:p>
          <a:p>
            <a:pPr indent="-274320">
              <a:lnSpc>
                <a:spcPct val="150000"/>
              </a:lnSpc>
              <a:defRPr/>
            </a:pPr>
            <a:r>
              <a:rPr lang="en-AU" dirty="0">
                <a:latin typeface="Candara" pitchFamily="34" charset="0"/>
              </a:rPr>
              <a:t>You must answer all three parts of Question 2 i.e. a; b; c.</a:t>
            </a:r>
          </a:p>
          <a:p>
            <a:pPr marL="0" indent="0">
              <a:buNone/>
            </a:pPr>
            <a:endParaRPr lang="en-AU" dirty="0">
              <a:latin typeface="Candara" pitchFamily="34" charset="0"/>
            </a:endParaRPr>
          </a:p>
          <a:p>
            <a:pPr marL="0" indent="0">
              <a:buNone/>
            </a:pPr>
            <a:endParaRPr lang="en-AU" dirty="0"/>
          </a:p>
        </p:txBody>
      </p:sp>
    </p:spTree>
    <p:extLst>
      <p:ext uri="{BB962C8B-B14F-4D97-AF65-F5344CB8AC3E}">
        <p14:creationId xmlns:p14="http://schemas.microsoft.com/office/powerpoint/2010/main" val="1780549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76672"/>
            <a:ext cx="4897727" cy="58772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4695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620688"/>
            <a:ext cx="4114800" cy="701040"/>
          </a:xfrm>
        </p:spPr>
        <p:txBody>
          <a:bodyPr>
            <a:noAutofit/>
          </a:bodyPr>
          <a:lstStyle/>
          <a:p>
            <a:r>
              <a:rPr lang="en-AU" sz="4400" b="1" dirty="0" smtClean="0">
                <a:solidFill>
                  <a:schemeClr val="tx1"/>
                </a:solidFill>
                <a:effectLst/>
                <a:latin typeface="Candara" pitchFamily="34" charset="0"/>
              </a:rPr>
              <a:t>Order! Order!</a:t>
            </a:r>
            <a:endParaRPr lang="en-AU" sz="4400" b="1" dirty="0">
              <a:solidFill>
                <a:schemeClr val="tx1"/>
              </a:solidFill>
              <a:effectLst/>
              <a:latin typeface="Candara" pitchFamily="34" charset="0"/>
            </a:endParaRPr>
          </a:p>
        </p:txBody>
      </p:sp>
      <p:sp>
        <p:nvSpPr>
          <p:cNvPr id="5" name="Content Placeholder 4"/>
          <p:cNvSpPr>
            <a:spLocks noGrp="1"/>
          </p:cNvSpPr>
          <p:nvPr>
            <p:ph idx="1"/>
          </p:nvPr>
        </p:nvSpPr>
        <p:spPr>
          <a:xfrm>
            <a:off x="1259632" y="1772816"/>
            <a:ext cx="7498080" cy="3531804"/>
          </a:xfrm>
        </p:spPr>
        <p:txBody>
          <a:bodyPr>
            <a:normAutofit lnSpcReduction="10000"/>
          </a:bodyPr>
          <a:lstStyle/>
          <a:p>
            <a:pPr marL="0" indent="0">
              <a:buNone/>
            </a:pPr>
            <a:r>
              <a:rPr lang="en-AU" dirty="0" smtClean="0"/>
              <a:t>There is no right or wrong way to approach the exam, however, YOU MUST endeavour to complete ALL sections.</a:t>
            </a:r>
          </a:p>
          <a:p>
            <a:pPr marL="0" indent="0">
              <a:buNone/>
            </a:pPr>
            <a:endParaRPr lang="en-AU" dirty="0" smtClean="0"/>
          </a:p>
          <a:p>
            <a:pPr marL="0" indent="0">
              <a:buNone/>
            </a:pPr>
            <a:r>
              <a:rPr lang="en-AU" dirty="0" smtClean="0"/>
              <a:t>The ONLY way to ensure that you will stay on task and to time is to PRACTICE – and to do so under timed conditions.</a:t>
            </a:r>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0121">
            <a:off x="6804249" y="5017166"/>
            <a:ext cx="1448268" cy="1279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09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effectLst/>
                <a:latin typeface="Candara" pitchFamily="34" charset="0"/>
              </a:rPr>
              <a:t>OPTIONS</a:t>
            </a:r>
            <a:endParaRPr lang="en-AU" b="1" dirty="0">
              <a:solidFill>
                <a:schemeClr val="tx1"/>
              </a:solidFill>
              <a:effectLst/>
              <a:latin typeface="Candara" pitchFamily="34" charset="0"/>
            </a:endParaRPr>
          </a:p>
        </p:txBody>
      </p:sp>
      <p:sp>
        <p:nvSpPr>
          <p:cNvPr id="3" name="Content Placeholder 2"/>
          <p:cNvSpPr>
            <a:spLocks noGrp="1"/>
          </p:cNvSpPr>
          <p:nvPr>
            <p:ph idx="1"/>
          </p:nvPr>
        </p:nvSpPr>
        <p:spPr/>
        <p:txBody>
          <a:bodyPr>
            <a:normAutofit/>
          </a:bodyPr>
          <a:lstStyle/>
          <a:p>
            <a:pPr marL="0" indent="0">
              <a:buNone/>
            </a:pPr>
            <a:r>
              <a:rPr lang="en-AU" sz="2000" b="1" dirty="0" smtClean="0">
                <a:latin typeface="Candara" pitchFamily="34" charset="0"/>
              </a:rPr>
              <a:t>Option 1</a:t>
            </a:r>
          </a:p>
          <a:p>
            <a:pPr marL="0" indent="0">
              <a:buNone/>
            </a:pPr>
            <a:r>
              <a:rPr lang="en-AU" sz="2000" dirty="0" smtClean="0">
                <a:latin typeface="Candara" pitchFamily="34" charset="0"/>
              </a:rPr>
              <a:t>A-B-C-D (in the order you learned it)</a:t>
            </a:r>
          </a:p>
          <a:p>
            <a:pPr marL="0" indent="0">
              <a:buNone/>
            </a:pPr>
            <a:endParaRPr lang="en-AU" sz="2000" dirty="0">
              <a:latin typeface="Candara" pitchFamily="34" charset="0"/>
            </a:endParaRPr>
          </a:p>
          <a:p>
            <a:pPr marL="0" indent="0">
              <a:buNone/>
            </a:pPr>
            <a:r>
              <a:rPr lang="en-AU" sz="2000" b="1" dirty="0" smtClean="0">
                <a:latin typeface="Candara" pitchFamily="34" charset="0"/>
              </a:rPr>
              <a:t>Option 2</a:t>
            </a:r>
          </a:p>
          <a:p>
            <a:pPr marL="0" indent="0">
              <a:buNone/>
            </a:pPr>
            <a:r>
              <a:rPr lang="en-AU" sz="2000" dirty="0" smtClean="0">
                <a:latin typeface="Candara" pitchFamily="34" charset="0"/>
              </a:rPr>
              <a:t>D first (freshest, and last thing you read during reading time. Also, questions are known ahead of time)</a:t>
            </a:r>
          </a:p>
          <a:p>
            <a:pPr marL="0" indent="0">
              <a:buNone/>
            </a:pPr>
            <a:endParaRPr lang="en-AU" sz="2000" dirty="0">
              <a:latin typeface="Candara" pitchFamily="34" charset="0"/>
            </a:endParaRPr>
          </a:p>
          <a:p>
            <a:pPr marL="0" indent="0">
              <a:buNone/>
            </a:pPr>
            <a:r>
              <a:rPr lang="en-AU" sz="2000" b="1" dirty="0" smtClean="0">
                <a:latin typeface="Candara" pitchFamily="34" charset="0"/>
              </a:rPr>
              <a:t>Option 3</a:t>
            </a:r>
          </a:p>
          <a:p>
            <a:pPr marL="0" indent="0">
              <a:buNone/>
            </a:pPr>
            <a:r>
              <a:rPr lang="en-AU" sz="2000" dirty="0" smtClean="0">
                <a:latin typeface="Candara" pitchFamily="34" charset="0"/>
              </a:rPr>
              <a:t>Plan C essay response first ( minutes only) then return to your preferred order before coming back to the essay. This gives you time to think and consider some possible responses.</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94164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effectLst/>
                <a:latin typeface="Candara" pitchFamily="34" charset="0"/>
              </a:rPr>
              <a:t>PART B - </a:t>
            </a:r>
            <a:endParaRPr lang="en-AU" b="1" dirty="0">
              <a:solidFill>
                <a:schemeClr val="tx1"/>
              </a:solidFill>
              <a:effectLst/>
              <a:latin typeface="Candara" pitchFamily="34" charset="0"/>
            </a:endParaRPr>
          </a:p>
        </p:txBody>
      </p:sp>
      <p:sp>
        <p:nvSpPr>
          <p:cNvPr id="3" name="Content Placeholder 2"/>
          <p:cNvSpPr>
            <a:spLocks noGrp="1"/>
          </p:cNvSpPr>
          <p:nvPr>
            <p:ph idx="1"/>
          </p:nvPr>
        </p:nvSpPr>
        <p:spPr>
          <a:xfrm>
            <a:off x="1259632" y="1484784"/>
            <a:ext cx="7498080" cy="4800600"/>
          </a:xfrm>
        </p:spPr>
        <p:txBody>
          <a:bodyPr/>
          <a:lstStyle/>
          <a:p>
            <a:pPr marL="0" indent="0">
              <a:buNone/>
            </a:pPr>
            <a:r>
              <a:rPr lang="en-AU" b="1" u="sng" dirty="0" smtClean="0">
                <a:latin typeface="Candara" pitchFamily="34" charset="0"/>
              </a:rPr>
              <a:t>Instructions</a:t>
            </a:r>
          </a:p>
          <a:p>
            <a:pPr marL="0" indent="0">
              <a:buNone/>
            </a:pPr>
            <a:endParaRPr lang="en-AU" sz="1000" dirty="0" smtClean="0">
              <a:latin typeface="Candara" pitchFamily="34" charset="0"/>
            </a:endParaRPr>
          </a:p>
          <a:p>
            <a:pPr marL="0" indent="0">
              <a:buNone/>
            </a:pPr>
            <a:r>
              <a:rPr lang="en-AU" dirty="0" smtClean="0">
                <a:latin typeface="Candara" pitchFamily="34" charset="0"/>
              </a:rPr>
              <a:t>Answer the following questions relating to Unit 3 Outcome 2: Nation, race and citizen 1888-1914.</a:t>
            </a:r>
          </a:p>
          <a:p>
            <a:pPr marL="0" indent="0">
              <a:buNone/>
            </a:pPr>
            <a:endParaRPr lang="en-AU" dirty="0" smtClean="0">
              <a:latin typeface="Candara" pitchFamily="34" charset="0"/>
            </a:endParaRPr>
          </a:p>
          <a:p>
            <a:pPr marL="0" indent="0">
              <a:buNone/>
            </a:pPr>
            <a:r>
              <a:rPr lang="en-AU" dirty="0" smtClean="0">
                <a:latin typeface="Candara" pitchFamily="34" charset="0"/>
              </a:rPr>
              <a:t>In each case you must support your views with specific information and evidence</a:t>
            </a:r>
            <a:endParaRPr lang="en-AU" dirty="0">
              <a:latin typeface="Candara" pitchFamily="34" charset="0"/>
            </a:endParaRPr>
          </a:p>
        </p:txBody>
      </p:sp>
    </p:spTree>
    <p:extLst>
      <p:ext uri="{BB962C8B-B14F-4D97-AF65-F5344CB8AC3E}">
        <p14:creationId xmlns:p14="http://schemas.microsoft.com/office/powerpoint/2010/main" val="2581366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94153"/>
            <a:ext cx="6284204" cy="1143000"/>
          </a:xfrm>
        </p:spPr>
        <p:txBody>
          <a:bodyPr>
            <a:normAutofit/>
          </a:bodyPr>
          <a:lstStyle/>
          <a:p>
            <a:r>
              <a:rPr lang="en-AU" b="1" dirty="0" smtClean="0">
                <a:solidFill>
                  <a:schemeClr val="tx1"/>
                </a:solidFill>
                <a:effectLst/>
                <a:latin typeface="Candara" pitchFamily="34" charset="0"/>
              </a:rPr>
              <a:t>Section B - </a:t>
            </a:r>
            <a:r>
              <a:rPr lang="en-AU" sz="3600" b="1" dirty="0" smtClean="0">
                <a:solidFill>
                  <a:schemeClr val="tx1"/>
                </a:solidFill>
                <a:effectLst/>
                <a:latin typeface="Candara" pitchFamily="34" charset="0"/>
              </a:rPr>
              <a:t>Command Terms</a:t>
            </a:r>
            <a:endParaRPr lang="en-AU" sz="3600" b="1" dirty="0">
              <a:solidFill>
                <a:schemeClr val="tx1"/>
              </a:solidFill>
              <a:effectLst/>
              <a:latin typeface="Candara" pitchFamily="34" charset="0"/>
            </a:endParaRPr>
          </a:p>
        </p:txBody>
      </p:sp>
      <p:sp>
        <p:nvSpPr>
          <p:cNvPr id="3" name="Content Placeholder 2"/>
          <p:cNvSpPr>
            <a:spLocks noGrp="1"/>
          </p:cNvSpPr>
          <p:nvPr>
            <p:ph idx="1"/>
          </p:nvPr>
        </p:nvSpPr>
        <p:spPr>
          <a:xfrm>
            <a:off x="1611671" y="1550206"/>
            <a:ext cx="7498080" cy="4800600"/>
          </a:xfrm>
        </p:spPr>
        <p:txBody>
          <a:bodyPr>
            <a:normAutofit fontScale="85000" lnSpcReduction="20000"/>
          </a:bodyPr>
          <a:lstStyle/>
          <a:p>
            <a:pPr marL="82296" indent="0">
              <a:buNone/>
            </a:pPr>
            <a:r>
              <a:rPr lang="en-AU" b="1" dirty="0" smtClean="0">
                <a:latin typeface="Candara" pitchFamily="34" charset="0"/>
              </a:rPr>
              <a:t>Identify</a:t>
            </a:r>
          </a:p>
          <a:p>
            <a:pPr>
              <a:buNone/>
              <a:defRPr/>
            </a:pPr>
            <a:r>
              <a:rPr lang="en-AU" sz="1600" dirty="0" smtClean="0">
                <a:latin typeface="Candara" pitchFamily="34" charset="0"/>
              </a:rPr>
              <a:t> 	</a:t>
            </a:r>
            <a:r>
              <a:rPr lang="en-AU" sz="1900" dirty="0" smtClean="0">
                <a:latin typeface="Candara" pitchFamily="34" charset="0"/>
              </a:rPr>
              <a:t>To </a:t>
            </a:r>
            <a:r>
              <a:rPr lang="en-AU" sz="1900" b="1" dirty="0">
                <a:latin typeface="Candara" pitchFamily="34" charset="0"/>
              </a:rPr>
              <a:t>recognise</a:t>
            </a:r>
            <a:r>
              <a:rPr lang="en-AU" sz="1900" dirty="0">
                <a:latin typeface="Candara" pitchFamily="34" charset="0"/>
              </a:rPr>
              <a:t> one or more parts or processes </a:t>
            </a:r>
            <a:r>
              <a:rPr lang="en-AU" sz="1900" u="sng" dirty="0">
                <a:latin typeface="Candara" pitchFamily="34" charset="0"/>
              </a:rPr>
              <a:t>and</a:t>
            </a:r>
            <a:r>
              <a:rPr lang="en-AU" sz="1900" dirty="0">
                <a:latin typeface="Candara" pitchFamily="34" charset="0"/>
              </a:rPr>
              <a:t> list these. Don’t explain, </a:t>
            </a:r>
            <a:r>
              <a:rPr lang="en-AU" sz="1900" b="1" dirty="0">
                <a:latin typeface="Candara" pitchFamily="34" charset="0"/>
              </a:rPr>
              <a:t>just </a:t>
            </a:r>
            <a:r>
              <a:rPr lang="en-AU" sz="1900" b="1" dirty="0" smtClean="0">
                <a:latin typeface="Candara" pitchFamily="34" charset="0"/>
              </a:rPr>
              <a:t>list</a:t>
            </a:r>
            <a:r>
              <a:rPr lang="en-AU" sz="1900" dirty="0" smtClean="0">
                <a:latin typeface="Candara" pitchFamily="34" charset="0"/>
              </a:rPr>
              <a:t> unless </a:t>
            </a:r>
            <a:r>
              <a:rPr lang="en-AU" sz="1900" dirty="0">
                <a:latin typeface="Candara" pitchFamily="34" charset="0"/>
              </a:rPr>
              <a:t>the word explain features in the question as well. </a:t>
            </a:r>
            <a:endParaRPr lang="en-AU" sz="1900" dirty="0" smtClean="0">
              <a:latin typeface="Candara" pitchFamily="34" charset="0"/>
            </a:endParaRPr>
          </a:p>
          <a:p>
            <a:pPr>
              <a:buNone/>
              <a:defRPr/>
            </a:pPr>
            <a:endParaRPr lang="en-AU" sz="1900" dirty="0" smtClean="0">
              <a:latin typeface="Candara" pitchFamily="34" charset="0"/>
            </a:endParaRPr>
          </a:p>
          <a:p>
            <a:pPr>
              <a:buNone/>
              <a:defRPr/>
            </a:pPr>
            <a:r>
              <a:rPr lang="en-AU" sz="3000" b="1" dirty="0" smtClean="0">
                <a:latin typeface="Candara" pitchFamily="34" charset="0"/>
              </a:rPr>
              <a:t>Explain</a:t>
            </a:r>
          </a:p>
          <a:p>
            <a:pPr>
              <a:buNone/>
              <a:defRPr/>
            </a:pPr>
            <a:r>
              <a:rPr lang="en-AU" sz="1600" dirty="0">
                <a:latin typeface="Candara" pitchFamily="34" charset="0"/>
              </a:rPr>
              <a:t>	</a:t>
            </a:r>
            <a:r>
              <a:rPr lang="en-AU" sz="1900" dirty="0" smtClean="0">
                <a:latin typeface="Candara" pitchFamily="34" charset="0"/>
              </a:rPr>
              <a:t>This </a:t>
            </a:r>
            <a:r>
              <a:rPr lang="en-AU" sz="1900" dirty="0">
                <a:latin typeface="Candara" pitchFamily="34" charset="0"/>
              </a:rPr>
              <a:t>is usually an explain </a:t>
            </a:r>
            <a:r>
              <a:rPr lang="en-AU" sz="1900" i="1" dirty="0">
                <a:latin typeface="Candara" pitchFamily="34" charset="0"/>
              </a:rPr>
              <a:t>why </a:t>
            </a:r>
            <a:r>
              <a:rPr lang="en-AU" sz="1900" dirty="0">
                <a:latin typeface="Candara" pitchFamily="34" charset="0"/>
              </a:rPr>
              <a:t>or </a:t>
            </a:r>
            <a:r>
              <a:rPr lang="en-AU" sz="1900" i="1" dirty="0">
                <a:latin typeface="Candara" pitchFamily="34" charset="0"/>
              </a:rPr>
              <a:t>how. </a:t>
            </a:r>
            <a:r>
              <a:rPr lang="en-AU" sz="1900" dirty="0">
                <a:latin typeface="Candara" pitchFamily="34" charset="0"/>
              </a:rPr>
              <a:t>To </a:t>
            </a:r>
            <a:r>
              <a:rPr lang="en-AU" sz="1900" b="1" dirty="0">
                <a:latin typeface="Candara" pitchFamily="34" charset="0"/>
              </a:rPr>
              <a:t>describe clearly </a:t>
            </a:r>
            <a:r>
              <a:rPr lang="en-AU" sz="1900" dirty="0">
                <a:latin typeface="Candara" pitchFamily="34" charset="0"/>
              </a:rPr>
              <a:t>and </a:t>
            </a:r>
            <a:r>
              <a:rPr lang="en-AU" sz="1900" b="1" dirty="0">
                <a:latin typeface="Candara" pitchFamily="34" charset="0"/>
              </a:rPr>
              <a:t>give reasons</a:t>
            </a:r>
            <a:r>
              <a:rPr lang="en-AU" sz="1900" dirty="0">
                <a:latin typeface="Candara" pitchFamily="34" charset="0"/>
              </a:rPr>
              <a:t> for a concept, process or relationship.</a:t>
            </a:r>
            <a:r>
              <a:rPr lang="en-AU" sz="1900" i="1" dirty="0">
                <a:latin typeface="Candara" pitchFamily="34" charset="0"/>
              </a:rPr>
              <a:t> </a:t>
            </a:r>
            <a:endParaRPr lang="en-AU" sz="1900" i="1" dirty="0" smtClean="0">
              <a:latin typeface="Candara" pitchFamily="34" charset="0"/>
            </a:endParaRPr>
          </a:p>
          <a:p>
            <a:pPr>
              <a:buNone/>
              <a:defRPr/>
            </a:pPr>
            <a:endParaRPr lang="en-AU" sz="1900" i="1" dirty="0" smtClean="0">
              <a:latin typeface="Candara" pitchFamily="34" charset="0"/>
            </a:endParaRPr>
          </a:p>
          <a:p>
            <a:pPr>
              <a:buNone/>
              <a:defRPr/>
            </a:pPr>
            <a:r>
              <a:rPr lang="en-AU" sz="3000" b="1" dirty="0" smtClean="0">
                <a:latin typeface="Candara" pitchFamily="34" charset="0"/>
              </a:rPr>
              <a:t>Evaluate</a:t>
            </a:r>
          </a:p>
          <a:p>
            <a:pPr>
              <a:buNone/>
              <a:defRPr/>
            </a:pPr>
            <a:r>
              <a:rPr lang="en-AU" sz="1800" dirty="0" smtClean="0">
                <a:latin typeface="Candara" pitchFamily="34" charset="0"/>
              </a:rPr>
              <a:t>	</a:t>
            </a:r>
            <a:r>
              <a:rPr lang="en-AU" sz="1900" dirty="0" smtClean="0">
                <a:latin typeface="Candara" pitchFamily="34" charset="0"/>
              </a:rPr>
              <a:t>To </a:t>
            </a:r>
            <a:r>
              <a:rPr lang="en-AU" sz="1900" dirty="0">
                <a:latin typeface="Candara" pitchFamily="34" charset="0"/>
              </a:rPr>
              <a:t>use evidence to support an </a:t>
            </a:r>
            <a:r>
              <a:rPr lang="en-AU" sz="1900" b="1" dirty="0">
                <a:latin typeface="Candara" pitchFamily="34" charset="0"/>
              </a:rPr>
              <a:t>argument </a:t>
            </a:r>
            <a:r>
              <a:rPr lang="en-AU" sz="1900" dirty="0">
                <a:latin typeface="Candara" pitchFamily="34" charset="0"/>
              </a:rPr>
              <a:t>(different from an opinion)</a:t>
            </a:r>
            <a:r>
              <a:rPr lang="en-AU" sz="1900" b="1" dirty="0">
                <a:latin typeface="Candara" pitchFamily="34" charset="0"/>
              </a:rPr>
              <a:t> </a:t>
            </a:r>
            <a:r>
              <a:rPr lang="en-AU" sz="1900" dirty="0">
                <a:latin typeface="Candara" pitchFamily="34" charset="0"/>
              </a:rPr>
              <a:t>or concept.</a:t>
            </a:r>
          </a:p>
          <a:p>
            <a:pPr>
              <a:buNone/>
              <a:defRPr/>
            </a:pPr>
            <a:r>
              <a:rPr lang="en-AU" sz="1900" dirty="0" smtClean="0">
                <a:latin typeface="Candara" pitchFamily="34" charset="0"/>
              </a:rPr>
              <a:t>	To </a:t>
            </a:r>
            <a:r>
              <a:rPr lang="en-AU" sz="1900" dirty="0">
                <a:latin typeface="Candara" pitchFamily="34" charset="0"/>
              </a:rPr>
              <a:t>weigh up the available evidence and discuss the + (pros) and – (cons) of an argument or concept using the </a:t>
            </a:r>
            <a:r>
              <a:rPr lang="en-AU" sz="1900" dirty="0" smtClean="0">
                <a:latin typeface="Candara" pitchFamily="34" charset="0"/>
              </a:rPr>
              <a:t>evidence.</a:t>
            </a:r>
          </a:p>
          <a:p>
            <a:pPr>
              <a:buNone/>
              <a:defRPr/>
            </a:pPr>
            <a:endParaRPr lang="en-AU" sz="1900" dirty="0" smtClean="0">
              <a:latin typeface="Candara" pitchFamily="34" charset="0"/>
            </a:endParaRPr>
          </a:p>
          <a:p>
            <a:pPr>
              <a:buNone/>
              <a:defRPr/>
            </a:pPr>
            <a:r>
              <a:rPr lang="en-AU" sz="3000" b="1" dirty="0" smtClean="0">
                <a:latin typeface="Candara" pitchFamily="34" charset="0"/>
              </a:rPr>
              <a:t>To what extent</a:t>
            </a:r>
          </a:p>
          <a:p>
            <a:pPr>
              <a:buNone/>
              <a:defRPr/>
            </a:pPr>
            <a:r>
              <a:rPr lang="en-AU" sz="1800" dirty="0" smtClean="0">
                <a:latin typeface="Candara" pitchFamily="34" charset="0"/>
              </a:rPr>
              <a:t>	</a:t>
            </a:r>
            <a:r>
              <a:rPr lang="en-AU" sz="1900" dirty="0" smtClean="0">
                <a:latin typeface="Candara" pitchFamily="34" charset="0"/>
              </a:rPr>
              <a:t>To </a:t>
            </a:r>
            <a:r>
              <a:rPr lang="en-AU" sz="1900" dirty="0">
                <a:latin typeface="Candara" pitchFamily="34" charset="0"/>
              </a:rPr>
              <a:t>evaluate the </a:t>
            </a:r>
            <a:r>
              <a:rPr lang="en-AU" sz="1900" b="1" dirty="0">
                <a:latin typeface="Candara" pitchFamily="34" charset="0"/>
              </a:rPr>
              <a:t>success or otherwise</a:t>
            </a:r>
            <a:r>
              <a:rPr lang="en-AU" sz="1900" dirty="0">
                <a:latin typeface="Candara" pitchFamily="34" charset="0"/>
              </a:rPr>
              <a:t> of one argument/concept over another. A </a:t>
            </a:r>
            <a:r>
              <a:rPr lang="en-AU" sz="1900" b="1" dirty="0">
                <a:latin typeface="Candara" pitchFamily="34" charset="0"/>
              </a:rPr>
              <a:t>judgement</a:t>
            </a:r>
            <a:r>
              <a:rPr lang="en-AU" sz="1900" dirty="0">
                <a:latin typeface="Candara" pitchFamily="34" charset="0"/>
              </a:rPr>
              <a:t> must be concluded BUT </a:t>
            </a:r>
            <a:r>
              <a:rPr lang="en-AU" sz="1900" b="1" dirty="0">
                <a:latin typeface="Candara" pitchFamily="34" charset="0"/>
              </a:rPr>
              <a:t>do not use personal pronouns</a:t>
            </a:r>
            <a:r>
              <a:rPr lang="en-AU" sz="1900" dirty="0">
                <a:latin typeface="Candara" pitchFamily="34" charset="0"/>
              </a:rPr>
              <a:t>. Also, make sure you include a paragraph about the opposing side.</a:t>
            </a:r>
          </a:p>
          <a:p>
            <a:pPr>
              <a:buNone/>
              <a:defRPr/>
            </a:pPr>
            <a:endParaRPr lang="en-AU" sz="1800" dirty="0">
              <a:latin typeface="Candara" pitchFamily="34" charset="0"/>
            </a:endParaRPr>
          </a:p>
          <a:p>
            <a:pPr>
              <a:buNone/>
              <a:defRPr/>
            </a:pPr>
            <a:endParaRPr lang="en-AU" sz="1800" dirty="0">
              <a:latin typeface="Candara" pitchFamily="34" charset="0"/>
            </a:endParaRPr>
          </a:p>
          <a:p>
            <a:pPr>
              <a:buNone/>
              <a:defRPr/>
            </a:pPr>
            <a:endParaRPr lang="en-AU" dirty="0"/>
          </a:p>
          <a:p>
            <a:pPr marL="82296" indent="0">
              <a:buNone/>
            </a:pPr>
            <a:endParaRPr lang="en-AU" dirty="0"/>
          </a:p>
        </p:txBody>
      </p:sp>
      <p:sp>
        <p:nvSpPr>
          <p:cNvPr id="4" name="Rectangle 3"/>
          <p:cNvSpPr/>
          <p:nvPr/>
        </p:nvSpPr>
        <p:spPr>
          <a:xfrm>
            <a:off x="0" y="0"/>
            <a:ext cx="14053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9741"/>
            <a:ext cx="974844" cy="936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13290"/>
            <a:ext cx="1009837" cy="897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301208"/>
            <a:ext cx="1009837" cy="1049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088245"/>
            <a:ext cx="979041" cy="885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99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330749"/>
            <a:ext cx="7498080" cy="1143000"/>
          </a:xfrm>
        </p:spPr>
        <p:txBody>
          <a:bodyPr>
            <a:normAutofit/>
          </a:bodyPr>
          <a:lstStyle/>
          <a:p>
            <a:r>
              <a:rPr lang="en-AU" sz="4000" b="1" dirty="0" smtClean="0">
                <a:solidFill>
                  <a:schemeClr val="tx1"/>
                </a:solidFill>
                <a:effectLst/>
                <a:latin typeface="Candara" pitchFamily="34" charset="0"/>
              </a:rPr>
              <a:t>Terminology in Action-2012 Exam</a:t>
            </a:r>
            <a:endParaRPr lang="en-AU" sz="4000" b="1" dirty="0">
              <a:solidFill>
                <a:schemeClr val="tx1"/>
              </a:solidFill>
              <a:effectLst/>
              <a:latin typeface="Candara" pitchFamily="34" charset="0"/>
            </a:endParaRPr>
          </a:p>
        </p:txBody>
      </p:sp>
      <p:sp>
        <p:nvSpPr>
          <p:cNvPr id="3" name="Rectangle 2"/>
          <p:cNvSpPr/>
          <p:nvPr/>
        </p:nvSpPr>
        <p:spPr>
          <a:xfrm rot="634886">
            <a:off x="1124639" y="4701366"/>
            <a:ext cx="4572000" cy="1354217"/>
          </a:xfrm>
          <a:prstGeom prst="rect">
            <a:avLst/>
          </a:prstGeom>
        </p:spPr>
        <p:txBody>
          <a:bodyPr>
            <a:spAutoFit/>
          </a:bodyPr>
          <a:lstStyle/>
          <a:p>
            <a:r>
              <a:rPr lang="en-AU" sz="2800" b="1" i="1" dirty="0"/>
              <a:t>Evaluate the extent to </a:t>
            </a:r>
            <a:r>
              <a:rPr lang="en-AU" b="1" i="1" dirty="0"/>
              <a:t>which legislation passed after Federation was motivated by a focus on inclusion rather than exclusion.</a:t>
            </a:r>
            <a:endParaRPr lang="en-AU" dirty="0"/>
          </a:p>
        </p:txBody>
      </p:sp>
      <p:sp>
        <p:nvSpPr>
          <p:cNvPr id="5" name="Rectangle 4"/>
          <p:cNvSpPr/>
          <p:nvPr/>
        </p:nvSpPr>
        <p:spPr>
          <a:xfrm>
            <a:off x="4219584" y="2708920"/>
            <a:ext cx="4572000" cy="1354217"/>
          </a:xfrm>
          <a:prstGeom prst="rect">
            <a:avLst/>
          </a:prstGeom>
        </p:spPr>
        <p:txBody>
          <a:bodyPr>
            <a:spAutoFit/>
          </a:bodyPr>
          <a:lstStyle/>
          <a:p>
            <a:r>
              <a:rPr lang="en-AU" sz="2800" b="1" i="1" dirty="0"/>
              <a:t>Discuss the extent to </a:t>
            </a:r>
            <a:r>
              <a:rPr lang="en-AU" b="1" i="1" dirty="0"/>
              <a:t>which the culture of the bush influenced the development of national identity between 1888 and 1914.</a:t>
            </a:r>
            <a:endParaRPr lang="en-AU" dirty="0"/>
          </a:p>
        </p:txBody>
      </p:sp>
      <p:sp>
        <p:nvSpPr>
          <p:cNvPr id="6" name="Rectangle 5"/>
          <p:cNvSpPr/>
          <p:nvPr/>
        </p:nvSpPr>
        <p:spPr>
          <a:xfrm rot="21125408">
            <a:off x="807947" y="1783213"/>
            <a:ext cx="4572000" cy="1077218"/>
          </a:xfrm>
          <a:prstGeom prst="rect">
            <a:avLst/>
          </a:prstGeom>
        </p:spPr>
        <p:txBody>
          <a:bodyPr>
            <a:spAutoFit/>
          </a:bodyPr>
          <a:lstStyle/>
          <a:p>
            <a:r>
              <a:rPr lang="en-AU" sz="2800" b="1" i="1" dirty="0"/>
              <a:t>Identify and explain </a:t>
            </a:r>
            <a:r>
              <a:rPr lang="en-AU" b="1" i="1" dirty="0"/>
              <a:t>two fears that motivated the movement towards Federation.</a:t>
            </a:r>
            <a:endParaRPr lang="en-AU" dirty="0"/>
          </a:p>
        </p:txBody>
      </p:sp>
      <p:pic>
        <p:nvPicPr>
          <p:cNvPr id="3074" name="Picture 2" descr="http://driftboyz.com/blog/wp-content/uploads/2013/02/ex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288143"/>
            <a:ext cx="2221234" cy="229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74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498080" cy="1143000"/>
          </a:xfrm>
        </p:spPr>
        <p:txBody>
          <a:bodyPr/>
          <a:lstStyle/>
          <a:p>
            <a:r>
              <a:rPr lang="en-AU" b="1" dirty="0" smtClean="0">
                <a:solidFill>
                  <a:schemeClr val="tx1"/>
                </a:solidFill>
                <a:effectLst/>
                <a:latin typeface="Candara" pitchFamily="34" charset="0"/>
              </a:rPr>
              <a:t>Key Knowledge</a:t>
            </a:r>
            <a:endParaRPr lang="en-AU" b="1" dirty="0">
              <a:solidFill>
                <a:schemeClr val="tx1"/>
              </a:solidFill>
              <a:effectLst/>
              <a:latin typeface="Candara" pitchFamily="34" charset="0"/>
            </a:endParaRPr>
          </a:p>
        </p:txBody>
      </p:sp>
      <p:sp>
        <p:nvSpPr>
          <p:cNvPr id="3" name="Content Placeholder 2"/>
          <p:cNvSpPr>
            <a:spLocks noGrp="1"/>
          </p:cNvSpPr>
          <p:nvPr>
            <p:ph idx="1"/>
          </p:nvPr>
        </p:nvSpPr>
        <p:spPr>
          <a:xfrm>
            <a:off x="1259632" y="1484784"/>
            <a:ext cx="7498080" cy="4800600"/>
          </a:xfrm>
        </p:spPr>
        <p:txBody>
          <a:bodyPr>
            <a:normAutofit fontScale="70000" lnSpcReduction="20000"/>
          </a:bodyPr>
          <a:lstStyle/>
          <a:p>
            <a:pPr marL="91440" indent="0">
              <a:lnSpc>
                <a:spcPct val="160000"/>
              </a:lnSpc>
              <a:buNone/>
              <a:defRPr/>
            </a:pPr>
            <a:r>
              <a:rPr lang="en-AU" dirty="0" smtClean="0">
                <a:solidFill>
                  <a:schemeClr val="accent1"/>
                </a:solidFill>
              </a:rPr>
              <a:t>The </a:t>
            </a:r>
            <a:r>
              <a:rPr lang="en-AU" dirty="0">
                <a:solidFill>
                  <a:schemeClr val="accent1"/>
                </a:solidFill>
              </a:rPr>
              <a:t>hopes and fears which helped create the new nation and shaped ideas about citizenship, belonging and </a:t>
            </a:r>
            <a:r>
              <a:rPr lang="en-AU" dirty="0" smtClean="0">
                <a:solidFill>
                  <a:schemeClr val="accent1"/>
                </a:solidFill>
              </a:rPr>
              <a:t>responsibilities.</a:t>
            </a:r>
          </a:p>
          <a:p>
            <a:pPr marL="91440" indent="0">
              <a:lnSpc>
                <a:spcPct val="160000"/>
              </a:lnSpc>
              <a:buNone/>
              <a:defRPr/>
            </a:pPr>
            <a:endParaRPr lang="en-AU" sz="1100" dirty="0"/>
          </a:p>
          <a:p>
            <a:pPr marL="91440" indent="0">
              <a:lnSpc>
                <a:spcPct val="160000"/>
              </a:lnSpc>
              <a:buNone/>
              <a:defRPr/>
            </a:pPr>
            <a:r>
              <a:rPr lang="en-AU" dirty="0">
                <a:solidFill>
                  <a:schemeClr val="accent4">
                    <a:lumMod val="75000"/>
                  </a:schemeClr>
                </a:solidFill>
              </a:rPr>
              <a:t>The processes of inclusion and exclusion which formed a nation of Australian citizens up to </a:t>
            </a:r>
            <a:r>
              <a:rPr lang="en-AU" dirty="0" smtClean="0">
                <a:solidFill>
                  <a:schemeClr val="accent4">
                    <a:lumMod val="75000"/>
                  </a:schemeClr>
                </a:solidFill>
              </a:rPr>
              <a:t>1914.</a:t>
            </a:r>
          </a:p>
          <a:p>
            <a:pPr marL="91440" indent="0">
              <a:lnSpc>
                <a:spcPct val="160000"/>
              </a:lnSpc>
              <a:buNone/>
              <a:defRPr/>
            </a:pPr>
            <a:endParaRPr lang="en-AU" sz="1100" dirty="0">
              <a:solidFill>
                <a:schemeClr val="accent4">
                  <a:lumMod val="75000"/>
                </a:schemeClr>
              </a:solidFill>
            </a:endParaRPr>
          </a:p>
          <a:p>
            <a:pPr marL="91440" indent="0">
              <a:lnSpc>
                <a:spcPct val="160000"/>
              </a:lnSpc>
              <a:buNone/>
              <a:defRPr/>
            </a:pPr>
            <a:r>
              <a:rPr lang="en-AU" dirty="0">
                <a:solidFill>
                  <a:srgbClr val="FFC000"/>
                </a:solidFill>
              </a:rPr>
              <a:t>The benefits and responsibilities extended to those who belonged to the new nation, including work, education and welfare legislation, women and motherhood, national defence and conscription.</a:t>
            </a:r>
          </a:p>
          <a:p>
            <a:pPr marL="82296" indent="0">
              <a:buNone/>
            </a:pPr>
            <a:endParaRPr lang="en-AU" dirty="0"/>
          </a:p>
        </p:txBody>
      </p:sp>
    </p:spTree>
    <p:extLst>
      <p:ext uri="{BB962C8B-B14F-4D97-AF65-F5344CB8AC3E}">
        <p14:creationId xmlns:p14="http://schemas.microsoft.com/office/powerpoint/2010/main" val="2471261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750</TotalTime>
  <Words>2506</Words>
  <Application>Microsoft Office PowerPoint</Application>
  <PresentationFormat>On-screen Show (4:3)</PresentationFormat>
  <Paragraphs>250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Nation Race and Citizen  revision lecture 2013</vt:lpstr>
      <vt:lpstr>PowerPoint Presentation</vt:lpstr>
      <vt:lpstr>THE EXAM</vt:lpstr>
      <vt:lpstr>Order! Order!</vt:lpstr>
      <vt:lpstr>OPTIONS</vt:lpstr>
      <vt:lpstr>PART B - </vt:lpstr>
      <vt:lpstr>Section B - Command Terms</vt:lpstr>
      <vt:lpstr>Terminology in Action-2012 Exam</vt:lpstr>
      <vt:lpstr>Key Knowledge</vt:lpstr>
      <vt:lpstr>PowerPoint Presentation</vt:lpstr>
      <vt:lpstr>PowerPoint Presentation</vt:lpstr>
      <vt:lpstr>Hopes and Fears The hopes and fears which helped create the new nation and shaped ideas about citizenship, belonging and responsibilities. </vt:lpstr>
      <vt:lpstr>PowerPoint Presentation</vt:lpstr>
      <vt:lpstr>PowerPoint Presentation</vt:lpstr>
      <vt:lpstr>United and Cohesive Nation An egalitarian nation, equal opportunities for all ( if you are white of course)</vt:lpstr>
      <vt:lpstr>PowerPoint Presentation</vt:lpstr>
      <vt:lpstr>The Processes of Exclusion The processes of inclusion and exclusion which formed a nation of Australian citizens up to 1914. </vt:lpstr>
      <vt:lpstr>PowerPoint Presentation</vt:lpstr>
      <vt:lpstr>Legislation – a process of exclusion</vt:lpstr>
      <vt:lpstr>Inclusion? Exceptions to the rule</vt:lpstr>
      <vt:lpstr>Inclusion through Legislation</vt:lpstr>
      <vt:lpstr>PowerPoint Presentation</vt:lpstr>
      <vt:lpstr> Benefits and Responsibilities  The benefits and responsibilities extended to those who belonged to the new nation, including work, education and welfare legislation, women and motherhood, national defence and conscription. </vt:lpstr>
      <vt:lpstr>Nine Acts </vt:lpstr>
      <vt:lpstr>Benefits  These benefits were largely extended to white males</vt:lpstr>
      <vt:lpstr>Benefits cont… These benefits were largely extended to white males</vt:lpstr>
      <vt:lpstr>Responsibilities</vt:lpstr>
      <vt:lpstr>Excluded</vt:lpstr>
      <vt:lpstr>Useful Websites</vt:lpstr>
      <vt:lpstr>PowerPoint Presentation</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 Race and Citizen  revision lecture 2013</dc:title>
  <dc:creator>Sally STEVENS</dc:creator>
  <cp:lastModifiedBy>Sally STEVENS</cp:lastModifiedBy>
  <cp:revision>48</cp:revision>
  <dcterms:created xsi:type="dcterms:W3CDTF">2013-09-14T08:04:42Z</dcterms:created>
  <dcterms:modified xsi:type="dcterms:W3CDTF">2013-09-17T05:38:12Z</dcterms:modified>
</cp:coreProperties>
</file>