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60" r:id="rId4"/>
    <p:sldId id="290" r:id="rId5"/>
    <p:sldId id="293" r:id="rId6"/>
    <p:sldId id="285" r:id="rId7"/>
    <p:sldId id="286" r:id="rId8"/>
    <p:sldId id="267" r:id="rId9"/>
    <p:sldId id="261" r:id="rId10"/>
    <p:sldId id="289" r:id="rId11"/>
    <p:sldId id="265" r:id="rId12"/>
    <p:sldId id="294" r:id="rId13"/>
    <p:sldId id="266" r:id="rId14"/>
    <p:sldId id="274" r:id="rId15"/>
    <p:sldId id="264" r:id="rId16"/>
    <p:sldId id="271" r:id="rId17"/>
    <p:sldId id="283" r:id="rId18"/>
    <p:sldId id="284" r:id="rId19"/>
    <p:sldId id="262" r:id="rId20"/>
    <p:sldId id="268" r:id="rId21"/>
    <p:sldId id="291" r:id="rId22"/>
    <p:sldId id="280" r:id="rId23"/>
    <p:sldId id="269" r:id="rId24"/>
    <p:sldId id="287" r:id="rId25"/>
    <p:sldId id="288" r:id="rId26"/>
    <p:sldId id="296" r:id="rId27"/>
    <p:sldId id="263" r:id="rId28"/>
    <p:sldId id="292" r:id="rId29"/>
    <p:sldId id="281"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256" y="-7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B866F-540B-47FC-93A5-1F5B8BF046FE}" type="datetimeFigureOut">
              <a:rPr lang="en-AU" smtClean="0"/>
              <a:t>24/09/2013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92A3C-4AF7-4CC6-97BE-DDBA4EAF0795}" type="slidenum">
              <a:rPr lang="en-AU" smtClean="0"/>
              <a:t>‹#›</a:t>
            </a:fld>
            <a:endParaRPr lang="en-AU"/>
          </a:p>
        </p:txBody>
      </p:sp>
    </p:spTree>
    <p:extLst>
      <p:ext uri="{BB962C8B-B14F-4D97-AF65-F5344CB8AC3E}">
        <p14:creationId xmlns:p14="http://schemas.microsoft.com/office/powerpoint/2010/main" val="126114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zweb.harvard.edu/vt/VisibleThinking_html_files/03_ThinkingRoutines/03a_ThinkingRoutine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r>
              <a:rPr lang="en-AU" dirty="0" smtClean="0"/>
              <a:t>Having a written conversation with peers slows down students’ thinking process and gives them an opportunity to focus on the views of others. This strategy also creates a visual record of students’ thoughts and questions that can be referred to later in a course. 10mins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AU" dirty="0" smtClean="0"/>
              <a:t>Great to use when beginning a new topic to assess prior knowledge  Highlighting these: </a:t>
            </a:r>
          </a:p>
          <a:p>
            <a:pPr eaLnBrk="1" hangingPunct="1"/>
            <a:r>
              <a:rPr lang="en-AU" sz="1200" b="0" i="0" kern="1200" dirty="0" smtClean="0">
                <a:solidFill>
                  <a:schemeClr val="tx1"/>
                </a:solidFill>
                <a:effectLst/>
                <a:latin typeface="+mn-lt"/>
                <a:ea typeface="+mn-ea"/>
                <a:cs typeface="+mn-cs"/>
              </a:rPr>
              <a:t>An analogy is a comparison between two different things in order to highlight some point of similarity. </a:t>
            </a:r>
          </a:p>
          <a:p>
            <a:pPr eaLnBrk="1" hangingPunct="1"/>
            <a:r>
              <a:rPr lang="en-AU" sz="1200" b="0" i="0" kern="1200" dirty="0" smtClean="0">
                <a:solidFill>
                  <a:schemeClr val="tx1"/>
                </a:solidFill>
                <a:effectLst/>
                <a:latin typeface="+mn-lt"/>
                <a:ea typeface="+mn-ea"/>
                <a:cs typeface="+mn-cs"/>
              </a:rPr>
              <a:t>Pupils are more like oysters than sausages. The job of teaching is not to stuff them and then seal them up, but to help them open and reveal the riches within. There are pearls in each of us, if only we knew how to cultivate them with </a:t>
            </a:r>
            <a:r>
              <a:rPr lang="en-AU" sz="1200" b="0" i="0" kern="1200" dirty="0" err="1" smtClean="0">
                <a:solidFill>
                  <a:schemeClr val="tx1"/>
                </a:solidFill>
                <a:effectLst/>
                <a:latin typeface="+mn-lt"/>
                <a:ea typeface="+mn-ea"/>
                <a:cs typeface="+mn-cs"/>
              </a:rPr>
              <a:t>ardor</a:t>
            </a:r>
            <a:r>
              <a:rPr lang="en-AU" sz="1200" b="0" i="0" kern="1200" dirty="0" smtClean="0">
                <a:solidFill>
                  <a:schemeClr val="tx1"/>
                </a:solidFill>
                <a:effectLst/>
                <a:latin typeface="+mn-lt"/>
                <a:ea typeface="+mn-ea"/>
                <a:cs typeface="+mn-cs"/>
              </a:rPr>
              <a:t> and persistence.</a:t>
            </a:r>
            <a:r>
              <a:rPr lang="en-AU" dirty="0" smtClean="0"/>
              <a:t/>
            </a:r>
            <a:br>
              <a:rPr lang="en-AU" dirty="0" smtClean="0"/>
            </a:br>
            <a:r>
              <a:rPr lang="en-AU" sz="1200" b="0" i="0" kern="1200" dirty="0" smtClean="0">
                <a:solidFill>
                  <a:schemeClr val="tx1"/>
                </a:solidFill>
                <a:effectLst/>
                <a:latin typeface="+mn-lt"/>
                <a:ea typeface="+mn-ea"/>
                <a:cs typeface="+mn-cs"/>
              </a:rPr>
              <a:t>(Sydney J. Harris, "What True Education Should Do," 1964)</a:t>
            </a:r>
            <a:endParaRPr lang="en-A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Colour=</a:t>
            </a:r>
            <a:r>
              <a:rPr lang="en-AU" baseline="0" dirty="0" smtClean="0"/>
              <a:t> represents the cold, hard metal instruments used to determine ‘Jewishness’ of the people. On display at the museum</a:t>
            </a:r>
          </a:p>
          <a:p>
            <a:r>
              <a:rPr lang="en-AU" baseline="0" dirty="0" smtClean="0"/>
              <a:t>Symbol= represents the rows of barracks used to house the prisoners in various camps, but also the homes of the Jews in pre-war Jewish life- homes that they will never be able to return to. Homes that will remain empty.</a:t>
            </a:r>
          </a:p>
          <a:p>
            <a:r>
              <a:rPr lang="en-AU" baseline="0" dirty="0" smtClean="0"/>
              <a:t>Image= This represents the story told on camera at the end of the exhibit. The hip flask of whisky given to a prisoner on the day of liberation. After spending weeks/years in the camp starving to death and witnessing horror after horror, the </a:t>
            </a:r>
            <a:r>
              <a:rPr lang="en-AU" baseline="0" dirty="0" err="1" smtClean="0"/>
              <a:t>suvivor</a:t>
            </a:r>
            <a:r>
              <a:rPr lang="en-AU" baseline="0" dirty="0" smtClean="0"/>
              <a:t> almost died at the hands of his liberator because he handed him a drop of whisky.</a:t>
            </a:r>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21</a:t>
            </a:fld>
            <a:endParaRPr lang="en-AU"/>
          </a:p>
        </p:txBody>
      </p:sp>
    </p:spTree>
    <p:extLst>
      <p:ext uri="{BB962C8B-B14F-4D97-AF65-F5344CB8AC3E}">
        <p14:creationId xmlns:p14="http://schemas.microsoft.com/office/powerpoint/2010/main" val="267310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a:t>
            </a:r>
            <a:r>
              <a:rPr lang="en-AU" baseline="0" dirty="0" smtClean="0"/>
              <a:t> a shape summary reading, students read chunks of information at a time rather than a whole chapter.</a:t>
            </a:r>
          </a:p>
          <a:p>
            <a:r>
              <a:rPr lang="en-AU" baseline="0" dirty="0" smtClean="0"/>
              <a:t>At the end of each paragraph read, they make notes on important facts (triangle), key words (asterisk) and anything puzzling (spiral)</a:t>
            </a:r>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23</a:t>
            </a:fld>
            <a:endParaRPr lang="en-AU"/>
          </a:p>
        </p:txBody>
      </p:sp>
    </p:spTree>
    <p:extLst>
      <p:ext uri="{BB962C8B-B14F-4D97-AF65-F5344CB8AC3E}">
        <p14:creationId xmlns:p14="http://schemas.microsoft.com/office/powerpoint/2010/main" val="153053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Get images of chocolate to demonstrate this.</a:t>
            </a:r>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24</a:t>
            </a:fld>
            <a:endParaRPr lang="en-AU"/>
          </a:p>
        </p:txBody>
      </p:sp>
    </p:spTree>
    <p:extLst>
      <p:ext uri="{BB962C8B-B14F-4D97-AF65-F5344CB8AC3E}">
        <p14:creationId xmlns:p14="http://schemas.microsoft.com/office/powerpoint/2010/main" val="252572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25</a:t>
            </a:fld>
            <a:endParaRPr lang="en-AU"/>
          </a:p>
        </p:txBody>
      </p:sp>
    </p:spTree>
    <p:extLst>
      <p:ext uri="{BB962C8B-B14F-4D97-AF65-F5344CB8AC3E}">
        <p14:creationId xmlns:p14="http://schemas.microsoft.com/office/powerpoint/2010/main" val="354591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To</a:t>
            </a:r>
            <a:r>
              <a:rPr lang="en-AU" baseline="0" dirty="0" smtClean="0"/>
              <a:t> find out more about visible thinking, please go to: </a:t>
            </a:r>
            <a:r>
              <a:rPr lang="en-AU" sz="1200" dirty="0" smtClean="0">
                <a:hlinkClick r:id="rId3"/>
              </a:rPr>
              <a:t>http://pzweb.harvard.edu/vt/VisibleThinking_html_files/03_ThinkingRoutines/03a_ThinkingRoutines.html</a:t>
            </a:r>
            <a:r>
              <a:rPr lang="en-AU" sz="1200" dirty="0" smtClean="0"/>
              <a:t> </a:t>
            </a:r>
            <a:r>
              <a:rPr lang="en-AU" sz="1200" baseline="0" dirty="0" smtClean="0"/>
              <a:t> Here you will find many examples of thinking routines in use and instructions on how to use them.</a:t>
            </a:r>
            <a:endParaRPr lang="en-AU" sz="1200" dirty="0" smtClean="0"/>
          </a:p>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easiest</a:t>
            </a:r>
            <a:r>
              <a:rPr lang="en-AU" baseline="0" dirty="0" smtClean="0"/>
              <a:t> thinking routine to incorporate into your lessons. </a:t>
            </a:r>
            <a:r>
              <a:rPr lang="en-AU" b="0" dirty="0" smtClean="0">
                <a:solidFill>
                  <a:schemeClr val="bg1"/>
                </a:solidFill>
              </a:rPr>
              <a:t>It encourages learners to critically observe and interpret what they see. </a:t>
            </a:r>
          </a:p>
          <a:p>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4</a:t>
            </a:fld>
            <a:endParaRPr lang="en-AU"/>
          </a:p>
        </p:txBody>
      </p:sp>
    </p:spTree>
    <p:extLst>
      <p:ext uri="{BB962C8B-B14F-4D97-AF65-F5344CB8AC3E}">
        <p14:creationId xmlns:p14="http://schemas.microsoft.com/office/powerpoint/2010/main" val="327490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9D9513-D7A7-4946-BBE2-519AD894D2DA}" type="slidenum">
              <a:rPr lang="en-AU" smtClean="0"/>
              <a:t>5</a:t>
            </a:fld>
            <a:endParaRPr lang="en-AU"/>
          </a:p>
        </p:txBody>
      </p:sp>
    </p:spTree>
    <p:extLst>
      <p:ext uri="{BB962C8B-B14F-4D97-AF65-F5344CB8AC3E}">
        <p14:creationId xmlns:p14="http://schemas.microsoft.com/office/powerpoint/2010/main" val="380287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7</a:t>
            </a:fld>
            <a:endParaRPr lang="en-AU"/>
          </a:p>
        </p:txBody>
      </p:sp>
    </p:spTree>
    <p:extLst>
      <p:ext uri="{BB962C8B-B14F-4D97-AF65-F5344CB8AC3E}">
        <p14:creationId xmlns:p14="http://schemas.microsoft.com/office/powerpoint/2010/main" val="420170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focus of this presentation is improving our student’s vocabularies. We can achieve this by incorporating thinking routines in our classrooms, by making use of visual stimulus and graphic organisers and by identifying and developing key vocabulary.</a:t>
            </a:r>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8</a:t>
            </a:fld>
            <a:endParaRPr lang="en-AU"/>
          </a:p>
        </p:txBody>
      </p:sp>
    </p:spTree>
    <p:extLst>
      <p:ext uri="{BB962C8B-B14F-4D97-AF65-F5344CB8AC3E}">
        <p14:creationId xmlns:p14="http://schemas.microsoft.com/office/powerpoint/2010/main" val="122511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9</a:t>
            </a:fld>
            <a:endParaRPr lang="en-AU"/>
          </a:p>
        </p:txBody>
      </p:sp>
    </p:spTree>
    <p:extLst>
      <p:ext uri="{BB962C8B-B14F-4D97-AF65-F5344CB8AC3E}">
        <p14:creationId xmlns:p14="http://schemas.microsoft.com/office/powerpoint/2010/main" val="100874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11</a:t>
            </a:fld>
            <a:endParaRPr lang="en-AU"/>
          </a:p>
        </p:txBody>
      </p:sp>
    </p:spTree>
    <p:extLst>
      <p:ext uri="{BB962C8B-B14F-4D97-AF65-F5344CB8AC3E}">
        <p14:creationId xmlns:p14="http://schemas.microsoft.com/office/powerpoint/2010/main" val="124606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6992A3C-4AF7-4CC6-97BE-DDBA4EAF0795}" type="slidenum">
              <a:rPr lang="en-AU" smtClean="0"/>
              <a:t>14</a:t>
            </a:fld>
            <a:endParaRPr lang="en-AU"/>
          </a:p>
        </p:txBody>
      </p:sp>
    </p:spTree>
    <p:extLst>
      <p:ext uri="{BB962C8B-B14F-4D97-AF65-F5344CB8AC3E}">
        <p14:creationId xmlns:p14="http://schemas.microsoft.com/office/powerpoint/2010/main" val="325848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2BB90B7-D92E-49AE-994D-CAFBF6E29677}" type="datetimeFigureOut">
              <a:rPr lang="en-AU" smtClean="0"/>
              <a:t>24/09/2013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227907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BB90B7-D92E-49AE-994D-CAFBF6E29677}" type="datetimeFigureOut">
              <a:rPr lang="en-AU" smtClean="0"/>
              <a:t>24/09/2013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417079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BB90B7-D92E-49AE-994D-CAFBF6E29677}" type="datetimeFigureOut">
              <a:rPr lang="en-AU" smtClean="0"/>
              <a:t>24/09/2013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75179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7A16058-AB5B-460F-B6FE-DFE2F0F422AC}" type="datetimeFigureOut">
              <a:rPr lang="en-AU"/>
              <a:pPr>
                <a:defRPr/>
              </a:pPr>
              <a:t>24/09/2013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5F3AE23-A8DC-4FFB-BEF4-5C42A2D31B92}" type="slidenum">
              <a:rPr lang="en-AU"/>
              <a:pPr>
                <a:defRPr/>
              </a:pPr>
              <a:t>‹#›</a:t>
            </a:fld>
            <a:endParaRPr lang="en-AU"/>
          </a:p>
        </p:txBody>
      </p:sp>
    </p:spTree>
    <p:extLst>
      <p:ext uri="{BB962C8B-B14F-4D97-AF65-F5344CB8AC3E}">
        <p14:creationId xmlns:p14="http://schemas.microsoft.com/office/powerpoint/2010/main" val="193104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BB90B7-D92E-49AE-994D-CAFBF6E29677}" type="datetimeFigureOut">
              <a:rPr lang="en-AU" smtClean="0"/>
              <a:t>24/09/2013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214454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B90B7-D92E-49AE-994D-CAFBF6E29677}" type="datetimeFigureOut">
              <a:rPr lang="en-AU" smtClean="0"/>
              <a:t>24/09/2013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81612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BB90B7-D92E-49AE-994D-CAFBF6E29677}" type="datetimeFigureOut">
              <a:rPr lang="en-AU" smtClean="0"/>
              <a:t>24/09/2013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71181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BB90B7-D92E-49AE-994D-CAFBF6E29677}" type="datetimeFigureOut">
              <a:rPr lang="en-AU" smtClean="0"/>
              <a:t>24/09/2013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62284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BB90B7-D92E-49AE-994D-CAFBF6E29677}" type="datetimeFigureOut">
              <a:rPr lang="en-AU" smtClean="0"/>
              <a:t>24/09/2013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407922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B90B7-D92E-49AE-994D-CAFBF6E29677}" type="datetimeFigureOut">
              <a:rPr lang="en-AU" smtClean="0"/>
              <a:t>24/09/2013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77929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B90B7-D92E-49AE-994D-CAFBF6E29677}" type="datetimeFigureOut">
              <a:rPr lang="en-AU" smtClean="0"/>
              <a:t>24/09/2013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114500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B90B7-D92E-49AE-994D-CAFBF6E29677}" type="datetimeFigureOut">
              <a:rPr lang="en-AU" smtClean="0"/>
              <a:t>24/09/2013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27031E-39AD-49AB-9165-75DAA7196521}" type="slidenum">
              <a:rPr lang="en-AU" smtClean="0"/>
              <a:t>‹#›</a:t>
            </a:fld>
            <a:endParaRPr lang="en-AU"/>
          </a:p>
        </p:txBody>
      </p:sp>
    </p:spTree>
    <p:extLst>
      <p:ext uri="{BB962C8B-B14F-4D97-AF65-F5344CB8AC3E}">
        <p14:creationId xmlns:p14="http://schemas.microsoft.com/office/powerpoint/2010/main" val="385492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B90B7-D92E-49AE-994D-CAFBF6E29677}" type="datetimeFigureOut">
              <a:rPr lang="en-AU" smtClean="0"/>
              <a:t>24/09/2013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031E-39AD-49AB-9165-75DAA7196521}" type="slidenum">
              <a:rPr lang="en-AU" smtClean="0"/>
              <a:t>‹#›</a:t>
            </a:fld>
            <a:endParaRPr lang="en-AU"/>
          </a:p>
        </p:txBody>
      </p:sp>
    </p:spTree>
    <p:extLst>
      <p:ext uri="{BB962C8B-B14F-4D97-AF65-F5344CB8AC3E}">
        <p14:creationId xmlns:p14="http://schemas.microsoft.com/office/powerpoint/2010/main" val="131633763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opplet.com/app/index.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Kseniya%20Simonova%20-%20Sand%20Animation%20(&#1059;&#1082;&#1088;&#1072;&#1111;&#1085;&#1072;%20&#1084;&#1072;&#1108;%20&#1090;&#1072;&#1083;&#1072;&#1085;&#1090;%20_%20Ukraine's%20Got%20Talent).flv" TargetMode="External"/><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readwritethink.org/files/resources/interactives/cube_creato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australiancurriculum.edu.au/GeneralCapabilities/Literacy/Introduction/Introduction" TargetMode="External"/><Relationship Id="rId2" Type="http://schemas.openxmlformats.org/officeDocument/2006/relationships/hyperlink" Target="http://pzweb.harvard.edu/vt/VisibleThinking_html_files/03_ThinkingRoutines/03a_ThinkingRoutines.html" TargetMode="External"/><Relationship Id="rId1" Type="http://schemas.openxmlformats.org/officeDocument/2006/relationships/slideLayout" Target="../slideLayouts/slideLayout2.xml"/><Relationship Id="rId4" Type="http://schemas.openxmlformats.org/officeDocument/2006/relationships/hyperlink" Target="http://www.youtube.com/watch?v=518XP8prwZ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667" y="1052527"/>
            <a:ext cx="8244408" cy="2308324"/>
          </a:xfrm>
          <a:prstGeom prst="rect">
            <a:avLst/>
          </a:prstGeom>
          <a:noFill/>
        </p:spPr>
        <p:txBody>
          <a:bodyPr wrap="square" rtlCol="0">
            <a:spAutoFit/>
          </a:bodyPr>
          <a:lstStyle/>
          <a:p>
            <a:pPr algn="ctr"/>
            <a:r>
              <a:rPr lang="en-AU" sz="7200" dirty="0" smtClean="0">
                <a:solidFill>
                  <a:srgbClr val="00B050"/>
                </a:solidFill>
                <a:latin typeface="Jokerman" pitchFamily="82" charset="0"/>
              </a:rPr>
              <a:t>What Makes You Say That?</a:t>
            </a:r>
            <a:endParaRPr lang="en-AU" sz="7200" dirty="0">
              <a:solidFill>
                <a:srgbClr val="00B050"/>
              </a:solidFill>
              <a:latin typeface="Jokerman" pitchFamily="82" charset="0"/>
            </a:endParaRPr>
          </a:p>
        </p:txBody>
      </p:sp>
      <p:sp>
        <p:nvSpPr>
          <p:cNvPr id="3" name="TextBox 2"/>
          <p:cNvSpPr txBox="1"/>
          <p:nvPr/>
        </p:nvSpPr>
        <p:spPr>
          <a:xfrm rot="21005404">
            <a:off x="1324185" y="4058410"/>
            <a:ext cx="7501069" cy="369332"/>
          </a:xfrm>
          <a:prstGeom prst="rect">
            <a:avLst/>
          </a:prstGeom>
          <a:noFill/>
        </p:spPr>
        <p:txBody>
          <a:bodyPr wrap="square" rtlCol="0">
            <a:spAutoFit/>
          </a:bodyPr>
          <a:lstStyle/>
          <a:p>
            <a:r>
              <a:rPr lang="en-AU" dirty="0" smtClean="0">
                <a:latin typeface="Harrington" pitchFamily="82" charset="0"/>
              </a:rPr>
              <a:t>Practical ways to strengthen and improve  literacy and  thinking skills.</a:t>
            </a:r>
            <a:endParaRPr lang="en-AU" dirty="0">
              <a:latin typeface="Harrington" pitchFamily="8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871" y="4653136"/>
            <a:ext cx="2428875" cy="1876425"/>
          </a:xfrm>
          <a:prstGeom prst="rect">
            <a:avLst/>
          </a:prstGeom>
          <a:ln w="34925">
            <a:solidFill>
              <a:srgbClr val="00B050"/>
            </a:solidFill>
          </a:ln>
        </p:spPr>
      </p:pic>
    </p:spTree>
    <p:custDataLst>
      <p:tags r:id="rId1"/>
    </p:custDataLst>
    <p:extLst>
      <p:ext uri="{BB962C8B-B14F-4D97-AF65-F5344CB8AC3E}">
        <p14:creationId xmlns:p14="http://schemas.microsoft.com/office/powerpoint/2010/main" val="373465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B0F0"/>
                </a:solidFill>
                <a:latin typeface="Arial Rounded MT Bold" pitchFamily="34" charset="0"/>
              </a:rPr>
              <a:t>Word Triangle</a:t>
            </a:r>
            <a:endParaRPr lang="en-AU" dirty="0">
              <a:solidFill>
                <a:srgbClr val="00B0F0"/>
              </a:solidFill>
              <a:latin typeface="Arial Rounded MT Bold" pitchFamily="34" charset="0"/>
            </a:endParaRPr>
          </a:p>
        </p:txBody>
      </p:sp>
      <p:sp>
        <p:nvSpPr>
          <p:cNvPr id="4" name="Isosceles Triangle 3"/>
          <p:cNvSpPr/>
          <p:nvPr/>
        </p:nvSpPr>
        <p:spPr>
          <a:xfrm>
            <a:off x="154700" y="1700808"/>
            <a:ext cx="5688632" cy="4680520"/>
          </a:xfrm>
          <a:prstGeom prst="triangle">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1403648" y="2560777"/>
            <a:ext cx="3744416" cy="3693319"/>
          </a:xfrm>
          <a:prstGeom prst="rect">
            <a:avLst/>
          </a:prstGeom>
          <a:noFill/>
        </p:spPr>
        <p:txBody>
          <a:bodyPr wrap="square" rtlCol="0">
            <a:spAutoFit/>
          </a:bodyPr>
          <a:lstStyle/>
          <a:p>
            <a:r>
              <a:rPr lang="en-AU" dirty="0" smtClean="0">
                <a:solidFill>
                  <a:schemeClr val="tx1">
                    <a:lumMod val="95000"/>
                  </a:schemeClr>
                </a:solidFill>
              </a:rPr>
              <a:t>                            </a:t>
            </a:r>
            <a:r>
              <a:rPr lang="en-AU" b="1" dirty="0" smtClean="0">
                <a:solidFill>
                  <a:schemeClr val="tx1">
                    <a:lumMod val="95000"/>
                  </a:schemeClr>
                </a:solidFill>
                <a:latin typeface="Jokerman" pitchFamily="82" charset="0"/>
              </a:rPr>
              <a:t>C	        </a:t>
            </a:r>
          </a:p>
          <a:p>
            <a:endParaRPr lang="en-AU" b="1" dirty="0">
              <a:solidFill>
                <a:schemeClr val="tx1">
                  <a:lumMod val="95000"/>
                </a:schemeClr>
              </a:solidFill>
              <a:latin typeface="Jokerman" pitchFamily="82" charset="0"/>
            </a:endParaRPr>
          </a:p>
          <a:p>
            <a:r>
              <a:rPr lang="en-AU" b="1" dirty="0" smtClean="0">
                <a:solidFill>
                  <a:schemeClr val="tx1">
                    <a:lumMod val="95000"/>
                  </a:schemeClr>
                </a:solidFill>
                <a:latin typeface="Jokerman" pitchFamily="82" charset="0"/>
              </a:rPr>
              <a:t>              R              O</a:t>
            </a:r>
          </a:p>
          <a:p>
            <a:endParaRPr lang="en-AU" b="1" dirty="0">
              <a:solidFill>
                <a:schemeClr val="tx1">
                  <a:lumMod val="95000"/>
                </a:schemeClr>
              </a:solidFill>
              <a:latin typeface="Jokerman" pitchFamily="82" charset="0"/>
            </a:endParaRPr>
          </a:p>
          <a:p>
            <a:r>
              <a:rPr lang="en-AU" b="1" dirty="0" smtClean="0">
                <a:solidFill>
                  <a:schemeClr val="tx1">
                    <a:lumMod val="95000"/>
                  </a:schemeClr>
                </a:solidFill>
                <a:latin typeface="Jokerman" pitchFamily="82" charset="0"/>
              </a:rPr>
              <a:t>       M		     E</a:t>
            </a:r>
          </a:p>
          <a:p>
            <a:endParaRPr lang="en-AU" b="1" dirty="0">
              <a:solidFill>
                <a:schemeClr val="tx1">
                  <a:lumMod val="95000"/>
                </a:schemeClr>
              </a:solidFill>
              <a:latin typeface="Jokerman" pitchFamily="82" charset="0"/>
            </a:endParaRPr>
          </a:p>
          <a:p>
            <a:r>
              <a:rPr lang="en-AU" b="1" dirty="0" smtClean="0">
                <a:solidFill>
                  <a:schemeClr val="tx1">
                    <a:lumMod val="95000"/>
                  </a:schemeClr>
                </a:solidFill>
                <a:latin typeface="Jokerman" pitchFamily="82" charset="0"/>
              </a:rPr>
              <a:t>                        O		                        P			 E</a:t>
            </a:r>
          </a:p>
          <a:p>
            <a:endParaRPr lang="en-AU" b="1" dirty="0" smtClean="0">
              <a:solidFill>
                <a:schemeClr val="tx1">
                  <a:lumMod val="95000"/>
                </a:schemeClr>
              </a:solidFill>
              <a:latin typeface="Jokerman" pitchFamily="82" charset="0"/>
            </a:endParaRPr>
          </a:p>
          <a:p>
            <a:r>
              <a:rPr lang="en-AU" b="1" dirty="0" smtClean="0">
                <a:solidFill>
                  <a:schemeClr val="tx1">
                    <a:lumMod val="95000"/>
                  </a:schemeClr>
                </a:solidFill>
                <a:latin typeface="Jokerman" pitchFamily="82" charset="0"/>
              </a:rPr>
              <a:t>             N	  S			                                           			I</a:t>
            </a:r>
          </a:p>
          <a:p>
            <a:r>
              <a:rPr lang="en-AU" b="1" dirty="0">
                <a:solidFill>
                  <a:schemeClr val="tx1">
                    <a:lumMod val="95000"/>
                  </a:schemeClr>
                </a:solidFill>
                <a:latin typeface="Jokerman" pitchFamily="82" charset="0"/>
              </a:rPr>
              <a:t> </a:t>
            </a:r>
            <a:r>
              <a:rPr lang="en-AU" b="1" dirty="0" smtClean="0">
                <a:solidFill>
                  <a:schemeClr val="tx1">
                    <a:lumMod val="95000"/>
                  </a:schemeClr>
                </a:solidFill>
                <a:latin typeface="Jokerman" pitchFamily="82" charset="0"/>
              </a:rPr>
              <a:t>N                        H</a:t>
            </a:r>
            <a:endParaRPr lang="en-AU" b="1" dirty="0">
              <a:solidFill>
                <a:schemeClr val="tx1">
                  <a:lumMod val="95000"/>
                </a:schemeClr>
              </a:solidFill>
              <a:latin typeface="Jokerman" pitchFamily="82" charset="0"/>
            </a:endParaRPr>
          </a:p>
        </p:txBody>
      </p:sp>
      <p:sp>
        <p:nvSpPr>
          <p:cNvPr id="6" name="TextBox 5"/>
          <p:cNvSpPr txBox="1"/>
          <p:nvPr/>
        </p:nvSpPr>
        <p:spPr>
          <a:xfrm>
            <a:off x="5843332" y="1337258"/>
            <a:ext cx="3168352" cy="5078313"/>
          </a:xfrm>
          <a:prstGeom prst="rect">
            <a:avLst/>
          </a:prstGeom>
          <a:noFill/>
        </p:spPr>
        <p:txBody>
          <a:bodyPr wrap="square" rtlCol="0">
            <a:spAutoFit/>
          </a:bodyPr>
          <a:lstStyle/>
          <a:p>
            <a:r>
              <a:rPr lang="en-AU" b="1" dirty="0" smtClean="0">
                <a:solidFill>
                  <a:srgbClr val="00B0F0"/>
                </a:solidFill>
              </a:rPr>
              <a:t>What?</a:t>
            </a:r>
          </a:p>
          <a:p>
            <a:r>
              <a:rPr lang="en-AU" b="1" dirty="0" smtClean="0"/>
              <a:t>This is an activity I use to introduce a new concept. In 3 minutes, students have to find as many words (</a:t>
            </a:r>
            <a:r>
              <a:rPr lang="en-AU" sz="1200" b="1" dirty="0" smtClean="0"/>
              <a:t>3 letters minimum</a:t>
            </a:r>
            <a:r>
              <a:rPr lang="en-AU" b="1" dirty="0" smtClean="0"/>
              <a:t>) as they can using the available letters.</a:t>
            </a:r>
          </a:p>
          <a:p>
            <a:endParaRPr lang="en-AU" dirty="0" smtClean="0"/>
          </a:p>
          <a:p>
            <a:r>
              <a:rPr lang="en-AU" b="1" dirty="0" smtClean="0">
                <a:solidFill>
                  <a:srgbClr val="00B0F0"/>
                </a:solidFill>
              </a:rPr>
              <a:t>Why?</a:t>
            </a:r>
          </a:p>
          <a:p>
            <a:r>
              <a:rPr lang="en-AU" b="1" dirty="0" smtClean="0"/>
              <a:t>It is great for developing vocabularies and engaging students. It can also calm a straight-after-lunch crowd.</a:t>
            </a:r>
          </a:p>
          <a:p>
            <a:endParaRPr lang="en-AU" dirty="0">
              <a:solidFill>
                <a:srgbClr val="00B0F0"/>
              </a:solidFill>
            </a:endParaRPr>
          </a:p>
          <a:p>
            <a:r>
              <a:rPr lang="en-AU" b="1" dirty="0" smtClean="0"/>
              <a:t>It is also teacher friendly, as it allows the teacher time to set up the class (projector)</a:t>
            </a:r>
            <a:endParaRPr lang="en-AU" dirty="0" smtClean="0"/>
          </a:p>
          <a:p>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17667">
            <a:off x="323528" y="495863"/>
            <a:ext cx="1553344" cy="1682789"/>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8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05360">
            <a:off x="552897" y="1672278"/>
            <a:ext cx="5036671" cy="4459608"/>
          </a:xfrm>
          <a:prstGeom prst="rect">
            <a:avLst/>
          </a:prstGeom>
          <a:ln w="60325">
            <a:solidFill>
              <a:srgbClr val="FF0066"/>
            </a:solidFill>
          </a:ln>
        </p:spPr>
      </p:pic>
      <p:sp>
        <p:nvSpPr>
          <p:cNvPr id="6" name="Title 5"/>
          <p:cNvSpPr>
            <a:spLocks noGrp="1"/>
          </p:cNvSpPr>
          <p:nvPr>
            <p:ph type="title"/>
          </p:nvPr>
        </p:nvSpPr>
        <p:spPr>
          <a:xfrm>
            <a:off x="13142" y="257844"/>
            <a:ext cx="6696745" cy="1143000"/>
          </a:xfrm>
        </p:spPr>
        <p:txBody>
          <a:bodyPr>
            <a:normAutofit/>
          </a:bodyPr>
          <a:lstStyle/>
          <a:p>
            <a:r>
              <a:rPr lang="en-AU" dirty="0" smtClean="0">
                <a:solidFill>
                  <a:srgbClr val="0070C0"/>
                </a:solidFill>
                <a:latin typeface="Arial Rounded MT Bold" pitchFamily="34" charset="0"/>
              </a:rPr>
              <a:t>Visual Glossaries with </a:t>
            </a:r>
            <a:endParaRPr lang="en-AU" dirty="0">
              <a:solidFill>
                <a:srgbClr val="0070C0"/>
              </a:solidFill>
              <a:latin typeface="Arial Rounded MT Bold" pitchFamily="34" charset="0"/>
            </a:endParaRPr>
          </a:p>
        </p:txBody>
      </p:sp>
      <p:sp>
        <p:nvSpPr>
          <p:cNvPr id="8" name="TextBox 7"/>
          <p:cNvSpPr txBox="1"/>
          <p:nvPr/>
        </p:nvSpPr>
        <p:spPr>
          <a:xfrm>
            <a:off x="6026612" y="1844824"/>
            <a:ext cx="2952328" cy="4708981"/>
          </a:xfrm>
          <a:prstGeom prst="rect">
            <a:avLst/>
          </a:prstGeom>
          <a:noFill/>
        </p:spPr>
        <p:txBody>
          <a:bodyPr wrap="square" rtlCol="0">
            <a:spAutoFit/>
          </a:bodyPr>
          <a:lstStyle/>
          <a:p>
            <a:r>
              <a:rPr lang="en-AU" sz="2400" dirty="0" smtClean="0">
                <a:solidFill>
                  <a:srgbClr val="00B0F0"/>
                </a:solidFill>
                <a:latin typeface="Arial Rounded MT Bold" pitchFamily="34" charset="0"/>
              </a:rPr>
              <a:t>When?</a:t>
            </a:r>
          </a:p>
          <a:p>
            <a:r>
              <a:rPr lang="en-AU" b="1" dirty="0" smtClean="0"/>
              <a:t>Great at the beginning of a unit, especially for holiday  homework. </a:t>
            </a:r>
          </a:p>
          <a:p>
            <a:endParaRPr lang="en-AU" b="1" dirty="0" smtClean="0">
              <a:solidFill>
                <a:srgbClr val="00B0F0"/>
              </a:solidFill>
              <a:latin typeface="Kahootz NifeSharp" pitchFamily="2" charset="0"/>
            </a:endParaRPr>
          </a:p>
          <a:p>
            <a:r>
              <a:rPr lang="en-AU" sz="2400" dirty="0" smtClean="0">
                <a:solidFill>
                  <a:srgbClr val="00B0F0"/>
                </a:solidFill>
                <a:latin typeface="Arial Rounded MT Bold" pitchFamily="34" charset="0"/>
              </a:rPr>
              <a:t>Why?</a:t>
            </a:r>
            <a:endParaRPr lang="en-AU" sz="2400" dirty="0">
              <a:solidFill>
                <a:srgbClr val="00B0F0"/>
              </a:solidFill>
              <a:latin typeface="Arial Rounded MT Bold" pitchFamily="34" charset="0"/>
            </a:endParaRPr>
          </a:p>
          <a:p>
            <a:r>
              <a:rPr lang="en-AU" b="1" dirty="0" smtClean="0"/>
              <a:t>Students are creating word banks that are subject specific to assist in future readings.</a:t>
            </a:r>
          </a:p>
          <a:p>
            <a:endParaRPr lang="en-AU" b="1" dirty="0"/>
          </a:p>
          <a:p>
            <a:r>
              <a:rPr lang="en-AU" b="1" dirty="0" smtClean="0"/>
              <a:t>Students are exposed to the content of the unit  when researching their definitions.</a:t>
            </a:r>
          </a:p>
          <a:p>
            <a:endParaRPr lang="en-AU" b="1" dirty="0"/>
          </a:p>
          <a:p>
            <a:endParaRPr lang="en-AU" b="1" dirty="0" smtClean="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437295"/>
            <a:ext cx="2187885" cy="78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417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03088" y="3141248"/>
            <a:ext cx="5400600" cy="898135"/>
          </a:xfrm>
        </p:spPr>
        <p:txBody>
          <a:bodyPr>
            <a:normAutofit/>
          </a:bodyPr>
          <a:lstStyle/>
          <a:p>
            <a:r>
              <a:rPr lang="en-AU" sz="4800" dirty="0" smtClean="0">
                <a:solidFill>
                  <a:srgbClr val="FF0000"/>
                </a:solidFill>
                <a:latin typeface="Kahootz Fres1" pitchFamily="18" charset="0"/>
              </a:rPr>
              <a:t>WORDS IN HISTORY</a:t>
            </a:r>
            <a:endParaRPr lang="en-AU" sz="4800" dirty="0">
              <a:solidFill>
                <a:srgbClr val="FF0000"/>
              </a:solidFill>
              <a:latin typeface="Kahootz Fres1"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51442"/>
            <a:ext cx="34099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21015544">
            <a:off x="611560" y="589840"/>
            <a:ext cx="1080120" cy="461665"/>
          </a:xfrm>
          <a:prstGeom prst="rect">
            <a:avLst/>
          </a:prstGeom>
          <a:noFill/>
          <a:ln w="25400">
            <a:solidFill>
              <a:srgbClr val="FF0000"/>
            </a:solidFill>
          </a:ln>
        </p:spPr>
        <p:txBody>
          <a:bodyPr wrap="square" rtlCol="0">
            <a:spAutoFit/>
          </a:bodyPr>
          <a:lstStyle/>
          <a:p>
            <a:r>
              <a:rPr lang="en-AU" sz="2400" b="1" dirty="0"/>
              <a:t>A</a:t>
            </a:r>
            <a:r>
              <a:rPr lang="en-AU" sz="2400" b="1" dirty="0" smtClean="0"/>
              <a:t>lways</a:t>
            </a:r>
            <a:endParaRPr lang="en-AU" sz="2400" b="1" dirty="0"/>
          </a:p>
        </p:txBody>
      </p:sp>
      <p:sp>
        <p:nvSpPr>
          <p:cNvPr id="11" name="TextBox 10"/>
          <p:cNvSpPr txBox="1"/>
          <p:nvPr/>
        </p:nvSpPr>
        <p:spPr>
          <a:xfrm rot="345962">
            <a:off x="7048304" y="542432"/>
            <a:ext cx="1269484" cy="461665"/>
          </a:xfrm>
          <a:prstGeom prst="rect">
            <a:avLst/>
          </a:prstGeom>
          <a:noFill/>
          <a:ln w="25400">
            <a:solidFill>
              <a:srgbClr val="FF0000"/>
            </a:solidFill>
          </a:ln>
        </p:spPr>
        <p:txBody>
          <a:bodyPr wrap="square" rtlCol="0">
            <a:spAutoFit/>
          </a:bodyPr>
          <a:lstStyle/>
          <a:p>
            <a:r>
              <a:rPr lang="en-AU" sz="2400" b="1" dirty="0" smtClean="0"/>
              <a:t>Proved</a:t>
            </a:r>
            <a:endParaRPr lang="en-AU" sz="2400" b="1" dirty="0"/>
          </a:p>
        </p:txBody>
      </p:sp>
      <p:sp>
        <p:nvSpPr>
          <p:cNvPr id="12" name="TextBox 11"/>
          <p:cNvSpPr txBox="1"/>
          <p:nvPr/>
        </p:nvSpPr>
        <p:spPr>
          <a:xfrm rot="21015544">
            <a:off x="1855255" y="1767065"/>
            <a:ext cx="658316" cy="465756"/>
          </a:xfrm>
          <a:prstGeom prst="rect">
            <a:avLst/>
          </a:prstGeom>
          <a:noFill/>
          <a:ln w="25400">
            <a:solidFill>
              <a:srgbClr val="FF0000"/>
            </a:solidFill>
          </a:ln>
        </p:spPr>
        <p:txBody>
          <a:bodyPr wrap="square" rtlCol="0">
            <a:spAutoFit/>
          </a:bodyPr>
          <a:lstStyle/>
          <a:p>
            <a:r>
              <a:rPr lang="en-AU" sz="2400" b="1" dirty="0" smtClean="0"/>
              <a:t>All</a:t>
            </a:r>
            <a:endParaRPr lang="en-AU" sz="2400" b="1" dirty="0"/>
          </a:p>
        </p:txBody>
      </p:sp>
      <p:sp>
        <p:nvSpPr>
          <p:cNvPr id="13" name="TextBox 12"/>
          <p:cNvSpPr txBox="1"/>
          <p:nvPr/>
        </p:nvSpPr>
        <p:spPr>
          <a:xfrm rot="21015544">
            <a:off x="6862786" y="2054322"/>
            <a:ext cx="1640520" cy="461665"/>
          </a:xfrm>
          <a:prstGeom prst="rect">
            <a:avLst/>
          </a:prstGeom>
          <a:noFill/>
          <a:ln w="25400">
            <a:solidFill>
              <a:srgbClr val="FF0000"/>
            </a:solidFill>
          </a:ln>
        </p:spPr>
        <p:txBody>
          <a:bodyPr wrap="square" rtlCol="0">
            <a:spAutoFit/>
          </a:bodyPr>
          <a:lstStyle/>
          <a:p>
            <a:r>
              <a:rPr lang="en-AU" sz="2400" b="1" dirty="0" smtClean="0"/>
              <a:t>In all cases</a:t>
            </a:r>
            <a:endParaRPr lang="en-AU" sz="2400" b="1" dirty="0"/>
          </a:p>
        </p:txBody>
      </p:sp>
      <p:sp>
        <p:nvSpPr>
          <p:cNvPr id="14" name="TextBox 13"/>
          <p:cNvSpPr txBox="1"/>
          <p:nvPr/>
        </p:nvSpPr>
        <p:spPr>
          <a:xfrm rot="21015544">
            <a:off x="3519110" y="542432"/>
            <a:ext cx="1640520" cy="461665"/>
          </a:xfrm>
          <a:prstGeom prst="rect">
            <a:avLst/>
          </a:prstGeom>
          <a:noFill/>
          <a:ln w="25400">
            <a:solidFill>
              <a:srgbClr val="FF0000"/>
            </a:solidFill>
          </a:ln>
        </p:spPr>
        <p:txBody>
          <a:bodyPr wrap="square" rtlCol="0">
            <a:spAutoFit/>
          </a:bodyPr>
          <a:lstStyle/>
          <a:p>
            <a:r>
              <a:rPr lang="en-AU" sz="2400" b="1" dirty="0" smtClean="0"/>
              <a:t>Bad/Good</a:t>
            </a:r>
            <a:endParaRPr lang="en-AU" sz="2400" b="1" dirty="0"/>
          </a:p>
        </p:txBody>
      </p:sp>
      <p:sp>
        <p:nvSpPr>
          <p:cNvPr id="15" name="TextBox 14"/>
          <p:cNvSpPr txBox="1"/>
          <p:nvPr/>
        </p:nvSpPr>
        <p:spPr>
          <a:xfrm rot="21015544">
            <a:off x="4696016" y="1541360"/>
            <a:ext cx="1640520" cy="461665"/>
          </a:xfrm>
          <a:prstGeom prst="rect">
            <a:avLst/>
          </a:prstGeom>
          <a:noFill/>
          <a:ln w="25400">
            <a:solidFill>
              <a:srgbClr val="FF0000"/>
            </a:solidFill>
          </a:ln>
        </p:spPr>
        <p:txBody>
          <a:bodyPr wrap="square" rtlCol="0">
            <a:spAutoFit/>
          </a:bodyPr>
          <a:lstStyle/>
          <a:p>
            <a:r>
              <a:rPr lang="en-AU" sz="2400" b="1" dirty="0" smtClean="0"/>
              <a:t>Everyone</a:t>
            </a:r>
            <a:endParaRPr lang="en-AU" sz="2400" b="1" dirty="0"/>
          </a:p>
        </p:txBody>
      </p:sp>
      <p:sp>
        <p:nvSpPr>
          <p:cNvPr id="16" name="TextBox 15"/>
          <p:cNvSpPr txBox="1"/>
          <p:nvPr/>
        </p:nvSpPr>
        <p:spPr>
          <a:xfrm rot="21015544">
            <a:off x="605207" y="4905487"/>
            <a:ext cx="1961105" cy="461665"/>
          </a:xfrm>
          <a:prstGeom prst="rect">
            <a:avLst/>
          </a:prstGeom>
          <a:noFill/>
          <a:ln w="25400">
            <a:solidFill>
              <a:srgbClr val="FF0000"/>
            </a:solidFill>
          </a:ln>
        </p:spPr>
        <p:txBody>
          <a:bodyPr wrap="square" rtlCol="0">
            <a:spAutoFit/>
          </a:bodyPr>
          <a:lstStyle/>
          <a:p>
            <a:r>
              <a:rPr lang="en-AU" sz="2400" b="1" dirty="0" smtClean="0"/>
              <a:t>My view is…</a:t>
            </a:r>
            <a:endParaRPr lang="en-AU" sz="2400" b="1" dirty="0"/>
          </a:p>
        </p:txBody>
      </p:sp>
      <p:sp>
        <p:nvSpPr>
          <p:cNvPr id="17" name="TextBox 16"/>
          <p:cNvSpPr txBox="1"/>
          <p:nvPr/>
        </p:nvSpPr>
        <p:spPr>
          <a:xfrm rot="183775">
            <a:off x="1733360" y="5967651"/>
            <a:ext cx="2693731" cy="461665"/>
          </a:xfrm>
          <a:prstGeom prst="rect">
            <a:avLst/>
          </a:prstGeom>
          <a:noFill/>
          <a:ln w="25400">
            <a:solidFill>
              <a:srgbClr val="FF0000"/>
            </a:solidFill>
          </a:ln>
        </p:spPr>
        <p:txBody>
          <a:bodyPr wrap="square" rtlCol="0">
            <a:spAutoFit/>
          </a:bodyPr>
          <a:lstStyle/>
          <a:p>
            <a:r>
              <a:rPr lang="en-AU" sz="2400" b="1" dirty="0" smtClean="0"/>
              <a:t>Here is a quote…</a:t>
            </a:r>
            <a:endParaRPr lang="en-AU" sz="2400" b="1" dirty="0"/>
          </a:p>
        </p:txBody>
      </p:sp>
      <p:sp>
        <p:nvSpPr>
          <p:cNvPr id="18" name="TextBox 17"/>
          <p:cNvSpPr txBox="1"/>
          <p:nvPr/>
        </p:nvSpPr>
        <p:spPr>
          <a:xfrm rot="21015544">
            <a:off x="3876754" y="4533997"/>
            <a:ext cx="1972765" cy="461665"/>
          </a:xfrm>
          <a:prstGeom prst="rect">
            <a:avLst/>
          </a:prstGeom>
          <a:noFill/>
          <a:ln w="25400">
            <a:solidFill>
              <a:srgbClr val="FF0000"/>
            </a:solidFill>
          </a:ln>
        </p:spPr>
        <p:txBody>
          <a:bodyPr wrap="square" rtlCol="0">
            <a:spAutoFit/>
          </a:bodyPr>
          <a:lstStyle/>
          <a:p>
            <a:r>
              <a:rPr lang="en-AU" sz="2400" b="1" dirty="0" smtClean="0"/>
              <a:t>I think that…</a:t>
            </a:r>
            <a:endParaRPr lang="en-AU" sz="2400" b="1" dirty="0"/>
          </a:p>
        </p:txBody>
      </p:sp>
      <p:sp>
        <p:nvSpPr>
          <p:cNvPr id="19" name="TextBox 18"/>
          <p:cNvSpPr txBox="1"/>
          <p:nvPr/>
        </p:nvSpPr>
        <p:spPr>
          <a:xfrm rot="776487">
            <a:off x="5194756" y="5702844"/>
            <a:ext cx="3448732" cy="461665"/>
          </a:xfrm>
          <a:prstGeom prst="rect">
            <a:avLst/>
          </a:prstGeom>
          <a:noFill/>
          <a:ln w="25400">
            <a:solidFill>
              <a:srgbClr val="FF0000"/>
            </a:solidFill>
          </a:ln>
        </p:spPr>
        <p:txBody>
          <a:bodyPr wrap="square" rtlCol="0">
            <a:spAutoFit/>
          </a:bodyPr>
          <a:lstStyle/>
          <a:p>
            <a:r>
              <a:rPr lang="en-AU" sz="2400" b="1" dirty="0" smtClean="0"/>
              <a:t>Everyone thought that</a:t>
            </a:r>
            <a:endParaRPr lang="en-AU" sz="2400" b="1" dirty="0"/>
          </a:p>
        </p:txBody>
      </p:sp>
      <p:sp>
        <p:nvSpPr>
          <p:cNvPr id="20" name="TextBox 19"/>
          <p:cNvSpPr txBox="1"/>
          <p:nvPr/>
        </p:nvSpPr>
        <p:spPr>
          <a:xfrm rot="21015544">
            <a:off x="6650282" y="4608438"/>
            <a:ext cx="2065529" cy="461665"/>
          </a:xfrm>
          <a:prstGeom prst="rect">
            <a:avLst/>
          </a:prstGeom>
          <a:noFill/>
          <a:ln w="25400">
            <a:solidFill>
              <a:srgbClr val="FF0000"/>
            </a:solidFill>
          </a:ln>
        </p:spPr>
        <p:txBody>
          <a:bodyPr wrap="square" rtlCol="0">
            <a:spAutoFit/>
          </a:bodyPr>
          <a:lstStyle/>
          <a:p>
            <a:r>
              <a:rPr lang="en-AU" sz="2400" b="1" dirty="0" smtClean="0"/>
              <a:t>Proves/Proof</a:t>
            </a:r>
            <a:endParaRPr lang="en-AU" sz="2400" b="1" dirty="0"/>
          </a:p>
        </p:txBody>
      </p:sp>
    </p:spTree>
    <p:extLst>
      <p:ext uri="{BB962C8B-B14F-4D97-AF65-F5344CB8AC3E}">
        <p14:creationId xmlns:p14="http://schemas.microsoft.com/office/powerpoint/2010/main" val="80129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143000"/>
          </a:xfrm>
        </p:spPr>
        <p:txBody>
          <a:bodyPr>
            <a:normAutofit fontScale="90000"/>
          </a:bodyPr>
          <a:lstStyle/>
          <a:p>
            <a:r>
              <a:rPr lang="en-AU" sz="6000" dirty="0" smtClean="0">
                <a:solidFill>
                  <a:srgbClr val="0070C0"/>
                </a:solidFill>
                <a:latin typeface="Arial Rounded MT Bold" pitchFamily="34" charset="0"/>
              </a:rPr>
              <a:t>Word Splash</a:t>
            </a:r>
            <a:br>
              <a:rPr lang="en-AU" sz="6000" dirty="0" smtClean="0">
                <a:solidFill>
                  <a:srgbClr val="0070C0"/>
                </a:solidFill>
                <a:latin typeface="Arial Rounded MT Bold" pitchFamily="34" charset="0"/>
              </a:rPr>
            </a:br>
            <a:r>
              <a:rPr lang="en-AU" sz="2000" dirty="0" smtClean="0">
                <a:solidFill>
                  <a:srgbClr val="0070C0"/>
                </a:solidFill>
                <a:latin typeface="Arial Rounded MT Bold" pitchFamily="34" charset="0"/>
              </a:rPr>
              <a:t>The word splash activity supports students’ reading by helping to provide purpose.</a:t>
            </a:r>
            <a:endParaRPr lang="en-AU" sz="2000" dirty="0">
              <a:solidFill>
                <a:srgbClr val="0070C0"/>
              </a:solidFill>
              <a:latin typeface="Arial Rounded MT Bold" pitchFamily="34" charset="0"/>
            </a:endParaRPr>
          </a:p>
        </p:txBody>
      </p:sp>
      <p:sp>
        <p:nvSpPr>
          <p:cNvPr id="2" name="Text Placeholder 1"/>
          <p:cNvSpPr>
            <a:spLocks noGrp="1"/>
          </p:cNvSpPr>
          <p:nvPr>
            <p:ph type="body" idx="1"/>
          </p:nvPr>
        </p:nvSpPr>
        <p:spPr>
          <a:xfrm rot="21365571">
            <a:off x="1133228" y="1988399"/>
            <a:ext cx="4022208" cy="353966"/>
          </a:xfrm>
          <a:solidFill>
            <a:schemeClr val="tx1">
              <a:lumMod val="95000"/>
            </a:schemeClr>
          </a:solidFill>
          <a:ln>
            <a:solidFill>
              <a:schemeClr val="accent1"/>
            </a:solidFill>
          </a:ln>
        </p:spPr>
        <p:txBody>
          <a:bodyPr>
            <a:normAutofit fontScale="77500" lnSpcReduction="20000"/>
          </a:bodyPr>
          <a:lstStyle/>
          <a:p>
            <a:r>
              <a:rPr lang="en-AU" dirty="0">
                <a:solidFill>
                  <a:schemeClr val="bg1"/>
                </a:solidFill>
                <a:latin typeface="Arial Rounded MT Bold" pitchFamily="34" charset="0"/>
              </a:rPr>
              <a:t>S</a:t>
            </a:r>
            <a:r>
              <a:rPr lang="en-AU" dirty="0" smtClean="0">
                <a:solidFill>
                  <a:schemeClr val="bg1"/>
                </a:solidFill>
                <a:latin typeface="Arial Rounded MT Bold" pitchFamily="34" charset="0"/>
              </a:rPr>
              <a:t>tudent generated word splash</a:t>
            </a:r>
            <a:endParaRPr lang="en-AU" dirty="0">
              <a:solidFill>
                <a:schemeClr val="bg1"/>
              </a:solidFill>
              <a:latin typeface="Arial Rounded MT Bold" pitchFamily="34" charset="0"/>
            </a:endParaRPr>
          </a:p>
        </p:txBody>
      </p:sp>
      <p:sp>
        <p:nvSpPr>
          <p:cNvPr id="4" name="Content Placeholder 3"/>
          <p:cNvSpPr>
            <a:spLocks noGrp="1"/>
          </p:cNvSpPr>
          <p:nvPr>
            <p:ph sz="half" idx="2"/>
          </p:nvPr>
        </p:nvSpPr>
        <p:spPr>
          <a:xfrm rot="21342870">
            <a:off x="1233957" y="2497889"/>
            <a:ext cx="4040188" cy="1391235"/>
          </a:xfrm>
        </p:spPr>
        <p:txBody>
          <a:bodyPr>
            <a:normAutofit/>
          </a:bodyPr>
          <a:lstStyle/>
          <a:p>
            <a:pPr marL="0" indent="0">
              <a:buNone/>
            </a:pPr>
            <a:r>
              <a:rPr lang="en-US" sz="2000" b="1" dirty="0" smtClean="0"/>
              <a:t>Students brain storm all </a:t>
            </a:r>
            <a:r>
              <a:rPr lang="en-US" sz="2000" b="1" dirty="0"/>
              <a:t>the words they associate with the topic of the </a:t>
            </a:r>
            <a:r>
              <a:rPr lang="en-US" sz="2000" b="1" dirty="0" smtClean="0"/>
              <a:t>article/chapter/worksheet </a:t>
            </a:r>
            <a:r>
              <a:rPr lang="en-US" sz="2000" b="1" dirty="0"/>
              <a:t>they will soon be reading.</a:t>
            </a:r>
          </a:p>
        </p:txBody>
      </p:sp>
      <p:sp>
        <p:nvSpPr>
          <p:cNvPr id="5" name="Text Placeholder 4"/>
          <p:cNvSpPr>
            <a:spLocks noGrp="1"/>
          </p:cNvSpPr>
          <p:nvPr>
            <p:ph type="body" sz="quarter" idx="3"/>
          </p:nvPr>
        </p:nvSpPr>
        <p:spPr>
          <a:xfrm rot="21445607">
            <a:off x="4800564" y="3860447"/>
            <a:ext cx="4041775" cy="342091"/>
          </a:xfrm>
          <a:solidFill>
            <a:schemeClr val="tx1">
              <a:lumMod val="95000"/>
            </a:schemeClr>
          </a:solidFill>
          <a:ln w="25400">
            <a:solidFill>
              <a:schemeClr val="accent1"/>
            </a:solidFill>
          </a:ln>
        </p:spPr>
        <p:txBody>
          <a:bodyPr>
            <a:normAutofit fontScale="77500" lnSpcReduction="20000"/>
          </a:bodyPr>
          <a:lstStyle/>
          <a:p>
            <a:r>
              <a:rPr lang="en-AU" dirty="0" smtClean="0">
                <a:solidFill>
                  <a:schemeClr val="bg1"/>
                </a:solidFill>
                <a:latin typeface="Arial Rounded MT Bold" pitchFamily="34" charset="0"/>
              </a:rPr>
              <a:t>Teacher generated word splash</a:t>
            </a:r>
            <a:endParaRPr lang="en-AU" dirty="0">
              <a:solidFill>
                <a:schemeClr val="bg1"/>
              </a:solidFill>
              <a:latin typeface="Arial Rounded MT Bold" pitchFamily="34" charset="0"/>
            </a:endParaRPr>
          </a:p>
        </p:txBody>
      </p:sp>
      <p:sp>
        <p:nvSpPr>
          <p:cNvPr id="6" name="Content Placeholder 5"/>
          <p:cNvSpPr>
            <a:spLocks noGrp="1"/>
          </p:cNvSpPr>
          <p:nvPr>
            <p:ph sz="quarter" idx="4"/>
          </p:nvPr>
        </p:nvSpPr>
        <p:spPr>
          <a:xfrm rot="445463">
            <a:off x="4720020" y="4700471"/>
            <a:ext cx="4217468" cy="1450119"/>
          </a:xfrm>
        </p:spPr>
        <p:txBody>
          <a:bodyPr>
            <a:normAutofit/>
          </a:bodyPr>
          <a:lstStyle/>
          <a:p>
            <a:pPr marL="0" indent="0">
              <a:buNone/>
            </a:pPr>
            <a:r>
              <a:rPr lang="en-US" sz="2000" b="1" dirty="0" smtClean="0"/>
              <a:t>A </a:t>
            </a:r>
            <a:r>
              <a:rPr lang="en-US" sz="2000" b="1" dirty="0"/>
              <a:t>teacher generated word splash can be used when students are reading an article on a topic that may not be easily accessible to students.</a:t>
            </a:r>
            <a:endParaRPr lang="en-AU"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49080"/>
            <a:ext cx="4089344" cy="213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549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508" y="320133"/>
            <a:ext cx="8229600" cy="1498178"/>
          </a:xfrm>
        </p:spPr>
        <p:txBody>
          <a:bodyPr rtlCol="0">
            <a:normAutofit fontScale="90000"/>
          </a:bodyPr>
          <a:lstStyle/>
          <a:p>
            <a:pPr fontAlgn="auto">
              <a:spcAft>
                <a:spcPts val="0"/>
              </a:spcAft>
              <a:defRPr/>
            </a:pPr>
            <a:r>
              <a:rPr lang="en-US" sz="6000" b="1" dirty="0" smtClean="0">
                <a:solidFill>
                  <a:srgbClr val="FF0066"/>
                </a:solidFill>
                <a:latin typeface="Arial Rounded MT Bold" pitchFamily="34" charset="0"/>
              </a:rPr>
              <a:t>Word Splash </a:t>
            </a:r>
            <a:r>
              <a:rPr lang="en-US" sz="1600" b="1" dirty="0" smtClean="0">
                <a:solidFill>
                  <a:srgbClr val="FF0066"/>
                </a:solidFill>
                <a:latin typeface="Arial Rounded MT Bold" pitchFamily="34" charset="0"/>
              </a:rPr>
              <a:t>example for unit : The Great Depression</a:t>
            </a:r>
            <a:r>
              <a:rPr lang="en-US" dirty="0" smtClean="0">
                <a:solidFill>
                  <a:srgbClr val="FF0066"/>
                </a:solidFill>
                <a:latin typeface="Arial Rounded MT Bold" pitchFamily="34" charset="0"/>
              </a:rPr>
              <a:t/>
            </a:r>
            <a:br>
              <a:rPr lang="en-US" dirty="0" smtClean="0">
                <a:solidFill>
                  <a:srgbClr val="FF0066"/>
                </a:solidFill>
                <a:latin typeface="Arial Rounded MT Bold" pitchFamily="34" charset="0"/>
              </a:rPr>
            </a:br>
            <a:r>
              <a:rPr lang="en-US" sz="1800" b="1" dirty="0" smtClean="0">
                <a:solidFill>
                  <a:schemeClr val="tx1">
                    <a:lumMod val="95000"/>
                  </a:schemeClr>
                </a:solidFill>
                <a:latin typeface="+mn-lt"/>
              </a:rPr>
              <a:t>Listed </a:t>
            </a:r>
            <a:r>
              <a:rPr lang="en-US" sz="1800" b="1" dirty="0">
                <a:solidFill>
                  <a:schemeClr val="tx1">
                    <a:lumMod val="95000"/>
                  </a:schemeClr>
                </a:solidFill>
                <a:latin typeface="+mn-lt"/>
              </a:rPr>
              <a:t>b</a:t>
            </a:r>
            <a:r>
              <a:rPr lang="en-US" sz="1800" b="1" dirty="0" smtClean="0">
                <a:latin typeface="+mn-lt"/>
              </a:rPr>
              <a:t>elow are some of the words that feature in the following PowerPoint presentation.  Do you know what these words mean? Write down any words you are unsure of, and find out their meaning. Write this ‘new’ word in a sentence to help  you with your understanding.</a:t>
            </a:r>
          </a:p>
        </p:txBody>
      </p:sp>
      <p:sp>
        <p:nvSpPr>
          <p:cNvPr id="3075" name="TextBox 7"/>
          <p:cNvSpPr txBox="1">
            <a:spLocks noChangeArrowheads="1"/>
          </p:cNvSpPr>
          <p:nvPr/>
        </p:nvSpPr>
        <p:spPr bwMode="auto">
          <a:xfrm rot="21441339">
            <a:off x="754741" y="2123545"/>
            <a:ext cx="367427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200000"/>
              </a:lnSpc>
            </a:pPr>
            <a:r>
              <a:rPr lang="en-US" b="1" dirty="0">
                <a:ea typeface="Calibri" pitchFamily="34" charset="0"/>
                <a:cs typeface="Times New Roman" pitchFamily="18" charset="0"/>
              </a:rPr>
              <a:t>	</a:t>
            </a:r>
            <a:r>
              <a:rPr lang="en-US" b="1" dirty="0" smtClean="0">
                <a:solidFill>
                  <a:srgbClr val="00B050"/>
                </a:solidFill>
                <a:latin typeface="Arial Rounded MT Bold" pitchFamily="34" charset="0"/>
                <a:ea typeface="Calibri" pitchFamily="34" charset="0"/>
                <a:cs typeface="Times New Roman" pitchFamily="18" charset="0"/>
              </a:rPr>
              <a:t>               Pension</a:t>
            </a:r>
            <a:endParaRPr lang="en-US" sz="1100" dirty="0">
              <a:solidFill>
                <a:srgbClr val="00B050"/>
              </a:solidFill>
              <a:latin typeface="Arial Rounded MT Bold" pitchFamily="34" charset="0"/>
              <a:ea typeface="Calibri" pitchFamily="34" charset="0"/>
              <a:cs typeface="Times New Roman" pitchFamily="18" charset="0"/>
            </a:endParaRPr>
          </a:p>
          <a:p>
            <a:pPr eaLnBrk="0" hangingPunct="0">
              <a:lnSpc>
                <a:spcPct val="200000"/>
              </a:lnSpc>
            </a:pPr>
            <a:r>
              <a:rPr lang="en-US" b="1" dirty="0" smtClean="0">
                <a:solidFill>
                  <a:srgbClr val="FF0066"/>
                </a:solidFill>
                <a:latin typeface="Arial Rounded MT Bold" pitchFamily="34" charset="0"/>
                <a:ea typeface="Calibri" pitchFamily="34" charset="0"/>
                <a:cs typeface="Times New Roman" pitchFamily="18" charset="0"/>
              </a:rPr>
              <a:t>Agricultural</a:t>
            </a:r>
            <a:r>
              <a:rPr lang="en-US" b="1" dirty="0" smtClean="0">
                <a:solidFill>
                  <a:srgbClr val="FF0066"/>
                </a:solidFill>
                <a:latin typeface="Arial Rounded MT Bold" pitchFamily="34" charset="0"/>
                <a:cs typeface="Calibri" pitchFamily="34" charset="0"/>
              </a:rPr>
              <a:t>             			Industry</a:t>
            </a:r>
            <a:endParaRPr lang="en-US" sz="1100" dirty="0">
              <a:solidFill>
                <a:srgbClr val="FF0066"/>
              </a:solidFill>
              <a:latin typeface="Arial Rounded MT Bold" pitchFamily="34" charset="0"/>
            </a:endParaRPr>
          </a:p>
          <a:p>
            <a:pPr eaLnBrk="0" hangingPunct="0">
              <a:lnSpc>
                <a:spcPct val="200000"/>
              </a:lnSpc>
            </a:pPr>
            <a:r>
              <a:rPr lang="en-US" b="1" dirty="0">
                <a:solidFill>
                  <a:srgbClr val="00B050"/>
                </a:solidFill>
                <a:latin typeface="Arial Rounded MT Bold" pitchFamily="34" charset="0"/>
                <a:cs typeface="Calibri" pitchFamily="34" charset="0"/>
              </a:rPr>
              <a:t>Hope</a:t>
            </a:r>
            <a:endParaRPr lang="en-US" sz="2800" dirty="0">
              <a:solidFill>
                <a:srgbClr val="00B050"/>
              </a:solidFill>
              <a:latin typeface="Arial Rounded MT Bold" pitchFamily="34" charset="0"/>
            </a:endParaRPr>
          </a:p>
        </p:txBody>
      </p:sp>
      <p:sp>
        <p:nvSpPr>
          <p:cNvPr id="3076" name="Rectangle 3"/>
          <p:cNvSpPr>
            <a:spLocks noChangeArrowheads="1"/>
          </p:cNvSpPr>
          <p:nvPr/>
        </p:nvSpPr>
        <p:spPr bwMode="auto">
          <a:xfrm rot="21388041">
            <a:off x="1187522" y="4035844"/>
            <a:ext cx="396323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nSpc>
                <a:spcPct val="200000"/>
              </a:lnSpc>
            </a:pPr>
            <a:r>
              <a:rPr lang="en-US" b="1" dirty="0">
                <a:latin typeface="Calibri" pitchFamily="34" charset="0"/>
                <a:ea typeface="Calibri" pitchFamily="34" charset="0"/>
                <a:cs typeface="Times New Roman" pitchFamily="18" charset="0"/>
              </a:rPr>
              <a:t>	</a:t>
            </a:r>
            <a:r>
              <a:rPr lang="en-US" b="1" dirty="0">
                <a:solidFill>
                  <a:srgbClr val="FFC000"/>
                </a:solidFill>
                <a:latin typeface="Arial Rounded MT Bold" pitchFamily="34" charset="0"/>
                <a:ea typeface="Calibri" pitchFamily="34" charset="0"/>
                <a:cs typeface="Times New Roman" pitchFamily="18" charset="0"/>
              </a:rPr>
              <a:t>Crisis</a:t>
            </a:r>
            <a:endParaRPr lang="en-US" dirty="0">
              <a:solidFill>
                <a:srgbClr val="FFC000"/>
              </a:solidFill>
              <a:latin typeface="Arial Rounded MT Bold" pitchFamily="34" charset="0"/>
              <a:ea typeface="Calibri" pitchFamily="34" charset="0"/>
              <a:cs typeface="Times New Roman" pitchFamily="18" charset="0"/>
            </a:endParaRPr>
          </a:p>
          <a:p>
            <a:pPr eaLnBrk="0" hangingPunct="0">
              <a:lnSpc>
                <a:spcPct val="200000"/>
              </a:lnSpc>
            </a:pPr>
            <a:r>
              <a:rPr lang="en-US" b="1" dirty="0">
                <a:solidFill>
                  <a:srgbClr val="0070C0"/>
                </a:solidFill>
                <a:latin typeface="Arial Rounded MT Bold" pitchFamily="34" charset="0"/>
                <a:ea typeface="Calibri" pitchFamily="34" charset="0"/>
                <a:cs typeface="Times New Roman" pitchFamily="18" charset="0"/>
              </a:rPr>
              <a:t>Implement </a:t>
            </a:r>
            <a:r>
              <a:rPr lang="en-US" b="1" dirty="0">
                <a:solidFill>
                  <a:srgbClr val="FFC000"/>
                </a:solidFill>
                <a:latin typeface="Arial Rounded MT Bold" pitchFamily="34" charset="0"/>
                <a:ea typeface="Calibri" pitchFamily="34" charset="0"/>
                <a:cs typeface="Times New Roman" pitchFamily="18" charset="0"/>
              </a:rPr>
              <a:t>           </a:t>
            </a:r>
            <a:r>
              <a:rPr lang="en-US" b="1" dirty="0" smtClean="0">
                <a:solidFill>
                  <a:srgbClr val="FFC000"/>
                </a:solidFill>
                <a:latin typeface="Arial Rounded MT Bold" pitchFamily="34" charset="0"/>
                <a:ea typeface="Calibri" pitchFamily="34" charset="0"/>
                <a:cs typeface="Times New Roman" pitchFamily="18" charset="0"/>
              </a:rPr>
              <a:t>          prosperity</a:t>
            </a:r>
            <a:endParaRPr lang="en-US" dirty="0">
              <a:solidFill>
                <a:srgbClr val="FFC000"/>
              </a:solidFill>
              <a:latin typeface="Arial Rounded MT Bold" pitchFamily="34" charset="0"/>
            </a:endParaRPr>
          </a:p>
          <a:p>
            <a:pPr eaLnBrk="0" hangingPunct="0">
              <a:lnSpc>
                <a:spcPct val="200000"/>
              </a:lnSpc>
            </a:pPr>
            <a:r>
              <a:rPr lang="en-US" b="1" dirty="0" smtClean="0">
                <a:solidFill>
                  <a:srgbClr val="FFC000"/>
                </a:solidFill>
                <a:latin typeface="Arial Rounded MT Bold" pitchFamily="34" charset="0"/>
                <a:cs typeface="Calibri" pitchFamily="34" charset="0"/>
              </a:rPr>
              <a:t>                          </a:t>
            </a:r>
            <a:r>
              <a:rPr lang="en-US" b="1" dirty="0" smtClean="0">
                <a:solidFill>
                  <a:srgbClr val="FF0066"/>
                </a:solidFill>
                <a:latin typeface="Arial Rounded MT Bold" pitchFamily="34" charset="0"/>
                <a:cs typeface="Calibri" pitchFamily="34" charset="0"/>
              </a:rPr>
              <a:t>Relief</a:t>
            </a:r>
            <a:endParaRPr lang="en-US" dirty="0">
              <a:solidFill>
                <a:srgbClr val="FF0066"/>
              </a:solidFill>
              <a:latin typeface="Arial Rounded MT Bold" pitchFamily="34" charset="0"/>
            </a:endParaRPr>
          </a:p>
          <a:p>
            <a:pPr eaLnBrk="0" hangingPunct="0">
              <a:lnSpc>
                <a:spcPct val="200000"/>
              </a:lnSpc>
            </a:pPr>
            <a:r>
              <a:rPr lang="en-US" b="1" dirty="0">
                <a:solidFill>
                  <a:srgbClr val="FFC000"/>
                </a:solidFill>
                <a:latin typeface="Arial Rounded MT Bold" pitchFamily="34" charset="0"/>
                <a:cs typeface="Calibri" pitchFamily="34" charset="0"/>
              </a:rPr>
              <a:t>Reform		</a:t>
            </a:r>
            <a:r>
              <a:rPr lang="en-US" b="1" dirty="0" smtClean="0">
                <a:solidFill>
                  <a:srgbClr val="FFC000"/>
                </a:solidFill>
                <a:latin typeface="Arial Rounded MT Bold" pitchFamily="34" charset="0"/>
                <a:cs typeface="Calibri" pitchFamily="34" charset="0"/>
              </a:rPr>
              <a:t>              </a:t>
            </a:r>
            <a:r>
              <a:rPr lang="en-US" b="1" dirty="0" smtClean="0">
                <a:solidFill>
                  <a:srgbClr val="0070C0"/>
                </a:solidFill>
                <a:latin typeface="Arial Rounded MT Bold" pitchFamily="34" charset="0"/>
                <a:cs typeface="Calibri" pitchFamily="34" charset="0"/>
              </a:rPr>
              <a:t>honesty</a:t>
            </a:r>
            <a:endParaRPr lang="en-US" dirty="0">
              <a:solidFill>
                <a:srgbClr val="0070C0"/>
              </a:solidFill>
              <a:latin typeface="Arial Rounded MT Bold" pitchFamily="34" charset="0"/>
            </a:endParaRPr>
          </a:p>
        </p:txBody>
      </p:sp>
      <p:sp>
        <p:nvSpPr>
          <p:cNvPr id="3077" name="Rectangle 4"/>
          <p:cNvSpPr>
            <a:spLocks noChangeArrowheads="1"/>
          </p:cNvSpPr>
          <p:nvPr/>
        </p:nvSpPr>
        <p:spPr bwMode="auto">
          <a:xfrm rot="187474">
            <a:off x="4957736" y="1943817"/>
            <a:ext cx="3769096"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nSpc>
                <a:spcPct val="200000"/>
              </a:lnSpc>
            </a:pPr>
            <a:r>
              <a:rPr lang="en-US" b="1" dirty="0">
                <a:solidFill>
                  <a:srgbClr val="FF0066"/>
                </a:solidFill>
                <a:latin typeface="Arial Rounded MT Bold" pitchFamily="34" charset="0"/>
                <a:ea typeface="Calibri" pitchFamily="34" charset="0"/>
                <a:cs typeface="Times New Roman" pitchFamily="18" charset="0"/>
              </a:rPr>
              <a:t>Agencies</a:t>
            </a:r>
            <a:endParaRPr lang="en-US" dirty="0">
              <a:solidFill>
                <a:srgbClr val="FF0066"/>
              </a:solidFill>
              <a:latin typeface="Arial Rounded MT Bold" pitchFamily="34" charset="0"/>
              <a:ea typeface="Calibri" pitchFamily="34" charset="0"/>
              <a:cs typeface="Times New Roman" pitchFamily="18" charset="0"/>
            </a:endParaRPr>
          </a:p>
          <a:p>
            <a:pPr eaLnBrk="0" hangingPunct="0">
              <a:lnSpc>
                <a:spcPct val="200000"/>
              </a:lnSpc>
            </a:pPr>
            <a:r>
              <a:rPr lang="en-US" b="1" dirty="0">
                <a:solidFill>
                  <a:srgbClr val="0070C0"/>
                </a:solidFill>
                <a:latin typeface="Arial Rounded MT Bold" pitchFamily="34" charset="0"/>
                <a:ea typeface="Calibri" pitchFamily="34" charset="0"/>
                <a:cs typeface="Times New Roman" pitchFamily="18" charset="0"/>
              </a:rPr>
              <a:t>		</a:t>
            </a:r>
            <a:r>
              <a:rPr lang="en-US" b="1" dirty="0">
                <a:solidFill>
                  <a:srgbClr val="00B050"/>
                </a:solidFill>
                <a:latin typeface="Arial Rounded MT Bold" pitchFamily="34" charset="0"/>
                <a:ea typeface="Calibri" pitchFamily="34" charset="0"/>
                <a:cs typeface="Times New Roman" pitchFamily="18" charset="0"/>
              </a:rPr>
              <a:t>Honest</a:t>
            </a:r>
            <a:endParaRPr lang="en-US" dirty="0">
              <a:solidFill>
                <a:srgbClr val="00B050"/>
              </a:solidFill>
              <a:latin typeface="Arial Rounded MT Bold" pitchFamily="34" charset="0"/>
            </a:endParaRPr>
          </a:p>
          <a:p>
            <a:pPr eaLnBrk="0" hangingPunct="0">
              <a:lnSpc>
                <a:spcPct val="200000"/>
              </a:lnSpc>
            </a:pPr>
            <a:r>
              <a:rPr lang="en-US" b="1" dirty="0">
                <a:solidFill>
                  <a:srgbClr val="0070C0"/>
                </a:solidFill>
                <a:latin typeface="Arial Rounded MT Bold" pitchFamily="34" charset="0"/>
                <a:cs typeface="Calibri" pitchFamily="34" charset="0"/>
              </a:rPr>
              <a:t>    Audience</a:t>
            </a:r>
            <a:endParaRPr lang="en-US" dirty="0">
              <a:solidFill>
                <a:srgbClr val="0070C0"/>
              </a:solidFill>
              <a:latin typeface="Arial Rounded MT Bold" pitchFamily="34" charset="0"/>
            </a:endParaRPr>
          </a:p>
          <a:p>
            <a:pPr eaLnBrk="0" hangingPunct="0">
              <a:lnSpc>
                <a:spcPct val="200000"/>
              </a:lnSpc>
            </a:pPr>
            <a:r>
              <a:rPr lang="en-US" b="1" dirty="0">
                <a:solidFill>
                  <a:srgbClr val="0070C0"/>
                </a:solidFill>
                <a:latin typeface="Arial Rounded MT Bold" pitchFamily="34" charset="0"/>
                <a:cs typeface="Calibri" pitchFamily="34" charset="0"/>
              </a:rPr>
              <a:t>		</a:t>
            </a:r>
            <a:r>
              <a:rPr lang="en-US" b="1" dirty="0">
                <a:solidFill>
                  <a:srgbClr val="FFC000"/>
                </a:solidFill>
                <a:latin typeface="Arial Rounded MT Bold" pitchFamily="34" charset="0"/>
                <a:cs typeface="Calibri" pitchFamily="34" charset="0"/>
              </a:rPr>
              <a:t>             Intend</a:t>
            </a:r>
            <a:endParaRPr lang="en-US" dirty="0">
              <a:solidFill>
                <a:srgbClr val="FFC000"/>
              </a:solidFill>
              <a:latin typeface="Arial Rounded MT Bold" pitchFamily="34" charset="0"/>
            </a:endParaRPr>
          </a:p>
          <a:p>
            <a:pPr eaLnBrk="0" hangingPunct="0">
              <a:lnSpc>
                <a:spcPct val="200000"/>
              </a:lnSpc>
            </a:pPr>
            <a:r>
              <a:rPr lang="en-US" b="1" dirty="0">
                <a:solidFill>
                  <a:srgbClr val="00B050"/>
                </a:solidFill>
                <a:latin typeface="Arial Rounded MT Bold" pitchFamily="34" charset="0"/>
                <a:cs typeface="Calibri" pitchFamily="34" charset="0"/>
              </a:rPr>
              <a:t>Broadcast			 	fighter</a:t>
            </a:r>
          </a:p>
          <a:p>
            <a:pPr eaLnBrk="0" hangingPunct="0">
              <a:lnSpc>
                <a:spcPct val="200000"/>
              </a:lnSpc>
            </a:pPr>
            <a:r>
              <a:rPr lang="en-US" b="1" dirty="0">
                <a:solidFill>
                  <a:srgbClr val="00B050"/>
                </a:solidFill>
                <a:latin typeface="Arial Rounded MT Bold" pitchFamily="34" charset="0"/>
                <a:cs typeface="Calibri" pitchFamily="34" charset="0"/>
              </a:rPr>
              <a:t>   </a:t>
            </a:r>
            <a:r>
              <a:rPr lang="en-US" b="1" dirty="0" smtClean="0">
                <a:solidFill>
                  <a:srgbClr val="00B050"/>
                </a:solidFill>
                <a:latin typeface="Arial Rounded MT Bold" pitchFamily="34" charset="0"/>
                <a:cs typeface="Calibri" pitchFamily="34" charset="0"/>
              </a:rPr>
              <a:t>     </a:t>
            </a:r>
            <a:r>
              <a:rPr lang="en-US" b="1" dirty="0" smtClean="0">
                <a:solidFill>
                  <a:srgbClr val="0070C0"/>
                </a:solidFill>
                <a:latin typeface="Arial Rounded MT Bold" pitchFamily="34" charset="0"/>
                <a:cs typeface="Calibri" pitchFamily="34" charset="0"/>
              </a:rPr>
              <a:t>unemployment</a:t>
            </a:r>
            <a:endParaRPr lang="en-US" b="1" dirty="0">
              <a:solidFill>
                <a:srgbClr val="0070C0"/>
              </a:solidFill>
              <a:latin typeface="Arial Rounded MT Bold" pitchFamily="34" charset="0"/>
              <a:cs typeface="Calibri" pitchFamily="34" charset="0"/>
            </a:endParaRPr>
          </a:p>
          <a:p>
            <a:pPr eaLnBrk="0" hangingPunct="0">
              <a:lnSpc>
                <a:spcPct val="200000"/>
              </a:lnSpc>
            </a:pPr>
            <a:r>
              <a:rPr lang="en-US" b="1" dirty="0">
                <a:solidFill>
                  <a:srgbClr val="00B050"/>
                </a:solidFill>
                <a:latin typeface="Arial Rounded MT Bold" pitchFamily="34" charset="0"/>
                <a:cs typeface="Calibri" pitchFamily="34" charset="0"/>
              </a:rPr>
              <a:t>		     </a:t>
            </a:r>
            <a:r>
              <a:rPr lang="en-US" b="1" dirty="0" smtClean="0">
                <a:solidFill>
                  <a:srgbClr val="00B050"/>
                </a:solidFill>
                <a:latin typeface="Arial Rounded MT Bold" pitchFamily="34" charset="0"/>
                <a:cs typeface="Calibri" pitchFamily="34" charset="0"/>
              </a:rPr>
              <a:t>     </a:t>
            </a:r>
            <a:r>
              <a:rPr lang="en-US" b="1" dirty="0">
                <a:solidFill>
                  <a:srgbClr val="FF0066"/>
                </a:solidFill>
                <a:latin typeface="Arial Rounded MT Bold" pitchFamily="34" charset="0"/>
                <a:cs typeface="Calibri" pitchFamily="34" charset="0"/>
              </a:rPr>
              <a:t>New Deal</a:t>
            </a:r>
          </a:p>
          <a:p>
            <a:pPr eaLnBrk="0" hangingPunct="0">
              <a:lnSpc>
                <a:spcPct val="200000"/>
              </a:lnSpc>
            </a:pPr>
            <a:endParaRPr lang="en-US" sz="1600" dirty="0">
              <a:latin typeface="Kahootz Fres1" pitchFamily="18" charset="0"/>
            </a:endParaRPr>
          </a:p>
        </p:txBody>
      </p:sp>
    </p:spTree>
    <p:extLst>
      <p:ext uri="{BB962C8B-B14F-4D97-AF65-F5344CB8AC3E}">
        <p14:creationId xmlns:p14="http://schemas.microsoft.com/office/powerpoint/2010/main" val="1535796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20" y="374690"/>
            <a:ext cx="4288641" cy="1143000"/>
          </a:xfrm>
        </p:spPr>
        <p:txBody>
          <a:bodyPr>
            <a:normAutofit fontScale="90000"/>
          </a:bodyPr>
          <a:lstStyle/>
          <a:p>
            <a:r>
              <a:rPr lang="en-AU" sz="5400" dirty="0" smtClean="0">
                <a:solidFill>
                  <a:srgbClr val="0070C0"/>
                </a:solidFill>
                <a:latin typeface="Arial Rounded MT Bold" pitchFamily="34" charset="0"/>
              </a:rPr>
              <a:t>Wall Displays</a:t>
            </a:r>
            <a:endParaRPr lang="en-AU" sz="5400" dirty="0">
              <a:solidFill>
                <a:srgbClr val="0070C0"/>
              </a:solidFill>
              <a:latin typeface="Arial Rounded MT Bol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6599">
            <a:off x="6872189" y="854260"/>
            <a:ext cx="1916832" cy="19168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398" y="3861048"/>
            <a:ext cx="2690356" cy="26903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18348">
            <a:off x="5075761" y="269177"/>
            <a:ext cx="1988840" cy="19888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916824">
            <a:off x="599959" y="2346081"/>
            <a:ext cx="3356992" cy="3356992"/>
          </a:xfrm>
          <a:prstGeom prst="rect">
            <a:avLst/>
          </a:prstGeom>
        </p:spPr>
      </p:pic>
      <p:sp>
        <p:nvSpPr>
          <p:cNvPr id="8" name="Rectangle 7"/>
          <p:cNvSpPr/>
          <p:nvPr/>
        </p:nvSpPr>
        <p:spPr>
          <a:xfrm rot="21402879">
            <a:off x="1700973" y="1628010"/>
            <a:ext cx="2936573" cy="369332"/>
          </a:xfrm>
          <a:prstGeom prst="rect">
            <a:avLst/>
          </a:prstGeom>
        </p:spPr>
        <p:txBody>
          <a:bodyPr wrap="none">
            <a:spAutoFit/>
          </a:bodyPr>
          <a:lstStyle/>
          <a:p>
            <a:r>
              <a:rPr lang="en-AU" b="1" dirty="0"/>
              <a:t>Creates a culture of thinking.</a:t>
            </a:r>
          </a:p>
        </p:txBody>
      </p:sp>
      <p:sp>
        <p:nvSpPr>
          <p:cNvPr id="9" name="Rectangle 8"/>
          <p:cNvSpPr/>
          <p:nvPr/>
        </p:nvSpPr>
        <p:spPr>
          <a:xfrm>
            <a:off x="4446240" y="2962688"/>
            <a:ext cx="4572000" cy="646331"/>
          </a:xfrm>
          <a:prstGeom prst="rect">
            <a:avLst/>
          </a:prstGeom>
        </p:spPr>
        <p:txBody>
          <a:bodyPr>
            <a:spAutoFit/>
          </a:bodyPr>
          <a:lstStyle/>
          <a:p>
            <a:r>
              <a:rPr lang="en-AU" b="1" dirty="0"/>
              <a:t>Creative classroom displays can capture students' attention and stimulate learning. </a:t>
            </a:r>
          </a:p>
        </p:txBody>
      </p:sp>
      <p:sp>
        <p:nvSpPr>
          <p:cNvPr id="10" name="Rectangle 9"/>
          <p:cNvSpPr/>
          <p:nvPr/>
        </p:nvSpPr>
        <p:spPr>
          <a:xfrm rot="21011489">
            <a:off x="1065246" y="5723284"/>
            <a:ext cx="4572000" cy="646331"/>
          </a:xfrm>
          <a:prstGeom prst="rect">
            <a:avLst/>
          </a:prstGeom>
        </p:spPr>
        <p:txBody>
          <a:bodyPr>
            <a:spAutoFit/>
          </a:bodyPr>
          <a:lstStyle/>
          <a:p>
            <a:r>
              <a:rPr lang="en-AU" b="1" dirty="0"/>
              <a:t>Help to consolidate learning, reinforce key concepts and skills from prior lessons.</a:t>
            </a:r>
          </a:p>
        </p:txBody>
      </p:sp>
    </p:spTree>
    <p:extLst>
      <p:ext uri="{BB962C8B-B14F-4D97-AF65-F5344CB8AC3E}">
        <p14:creationId xmlns:p14="http://schemas.microsoft.com/office/powerpoint/2010/main" val="2047445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835696" y="188640"/>
            <a:ext cx="5976664" cy="850900"/>
          </a:xfrm>
        </p:spPr>
        <p:txBody>
          <a:bodyPr>
            <a:normAutofit fontScale="90000"/>
          </a:bodyPr>
          <a:lstStyle/>
          <a:p>
            <a:pPr eaLnBrk="1" hangingPunct="1"/>
            <a:r>
              <a:rPr lang="en-AU" sz="5300" dirty="0" smtClean="0">
                <a:solidFill>
                  <a:srgbClr val="0070C0"/>
                </a:solidFill>
                <a:latin typeface="Arial Rounded MT Bold" pitchFamily="34" charset="0"/>
                <a:ea typeface="Aharoni"/>
                <a:cs typeface="Aharoni"/>
              </a:rPr>
              <a:t>3-2-1 Bridge </a:t>
            </a:r>
            <a:r>
              <a:rPr lang="en-AU" sz="2000" dirty="0" smtClean="0">
                <a:solidFill>
                  <a:srgbClr val="0070C0"/>
                </a:solidFill>
                <a:latin typeface="Arial Rounded MT Bold" pitchFamily="34" charset="0"/>
                <a:ea typeface="Aharoni"/>
                <a:cs typeface="Aharoni"/>
              </a:rPr>
              <a:t>thinking routine</a:t>
            </a:r>
          </a:p>
        </p:txBody>
      </p:sp>
      <p:sp>
        <p:nvSpPr>
          <p:cNvPr id="6" name="TextBox 5"/>
          <p:cNvSpPr txBox="1"/>
          <p:nvPr/>
        </p:nvSpPr>
        <p:spPr>
          <a:xfrm>
            <a:off x="467544" y="1249264"/>
            <a:ext cx="3820864" cy="5355312"/>
          </a:xfrm>
          <a:prstGeom prst="rect">
            <a:avLst/>
          </a:prstGeom>
          <a:noFill/>
        </p:spPr>
        <p:txBody>
          <a:bodyPr wrap="square">
            <a:spAutoFit/>
          </a:bodyPr>
          <a:lstStyle/>
          <a:p>
            <a:pPr algn="ctr">
              <a:defRPr/>
            </a:pPr>
            <a:r>
              <a:rPr lang="en-AU" sz="2400" b="1" dirty="0">
                <a:solidFill>
                  <a:schemeClr val="accent1">
                    <a:lumMod val="75000"/>
                  </a:schemeClr>
                </a:solidFill>
              </a:rPr>
              <a:t>Your initial (first) responses to the topic</a:t>
            </a:r>
            <a:endParaRPr lang="en-AU" sz="2400" u="sng" dirty="0">
              <a:solidFill>
                <a:schemeClr val="bg1"/>
              </a:solidFill>
            </a:endParaRPr>
          </a:p>
          <a:p>
            <a:pPr>
              <a:defRPr/>
            </a:pPr>
            <a:r>
              <a:rPr lang="en-AU" sz="3200" b="1" dirty="0" smtClean="0"/>
              <a:t>3</a:t>
            </a:r>
            <a:r>
              <a:rPr lang="en-AU" b="1" dirty="0" smtClean="0"/>
              <a:t>Thoughts </a:t>
            </a:r>
            <a:r>
              <a:rPr lang="en-AU" b="1" dirty="0"/>
              <a:t>about the topic</a:t>
            </a:r>
          </a:p>
          <a:p>
            <a:pPr>
              <a:defRPr/>
            </a:pPr>
            <a:r>
              <a:rPr lang="en-AU" b="1" i="1" dirty="0"/>
              <a:t>I think that….</a:t>
            </a:r>
          </a:p>
          <a:p>
            <a:pPr>
              <a:defRPr/>
            </a:pPr>
            <a:endParaRPr lang="en-AU" b="1" i="1" dirty="0"/>
          </a:p>
          <a:p>
            <a:pPr>
              <a:defRPr/>
            </a:pPr>
            <a:r>
              <a:rPr lang="en-AU" sz="3200" b="1" dirty="0"/>
              <a:t>2 </a:t>
            </a:r>
            <a:r>
              <a:rPr lang="en-AU" b="1" dirty="0"/>
              <a:t>Questions you have about the topic</a:t>
            </a:r>
          </a:p>
          <a:p>
            <a:pPr>
              <a:defRPr/>
            </a:pPr>
            <a:r>
              <a:rPr lang="en-AU" b="1" i="1" dirty="0"/>
              <a:t>How/what/when/who/why/where</a:t>
            </a:r>
          </a:p>
          <a:p>
            <a:pPr>
              <a:defRPr/>
            </a:pPr>
            <a:endParaRPr lang="en-AU" b="1" dirty="0"/>
          </a:p>
          <a:p>
            <a:pPr>
              <a:defRPr/>
            </a:pPr>
            <a:r>
              <a:rPr lang="en-AU" sz="3200" b="1" dirty="0"/>
              <a:t>1 </a:t>
            </a:r>
            <a:r>
              <a:rPr lang="en-AU" b="1" dirty="0"/>
              <a:t>Analogy you can make about the topic</a:t>
            </a:r>
          </a:p>
          <a:p>
            <a:pPr algn="ctr">
              <a:defRPr/>
            </a:pPr>
            <a:endParaRPr lang="en-AU" b="1" dirty="0"/>
          </a:p>
          <a:p>
            <a:pPr algn="ctr">
              <a:defRPr/>
            </a:pPr>
            <a:endParaRPr lang="en-AU" b="1" dirty="0"/>
          </a:p>
          <a:p>
            <a:pPr algn="ctr">
              <a:defRPr/>
            </a:pPr>
            <a:endParaRPr lang="en-AU" dirty="0">
              <a:solidFill>
                <a:schemeClr val="bg1"/>
              </a:solidFill>
            </a:endParaRPr>
          </a:p>
          <a:p>
            <a:pPr algn="ctr">
              <a:defRPr/>
            </a:pPr>
            <a:endParaRPr lang="en-AU" dirty="0">
              <a:solidFill>
                <a:schemeClr val="bg1"/>
              </a:solidFill>
            </a:endParaRPr>
          </a:p>
          <a:p>
            <a:pPr algn="ctr">
              <a:defRPr/>
            </a:pPr>
            <a:endParaRPr lang="en-AU" dirty="0">
              <a:solidFill>
                <a:schemeClr val="bg1"/>
              </a:solidFill>
            </a:endParaRPr>
          </a:p>
        </p:txBody>
      </p:sp>
      <p:sp>
        <p:nvSpPr>
          <p:cNvPr id="7" name="TextBox 6"/>
          <p:cNvSpPr txBox="1"/>
          <p:nvPr/>
        </p:nvSpPr>
        <p:spPr>
          <a:xfrm>
            <a:off x="5076056" y="1249264"/>
            <a:ext cx="3595687" cy="5078313"/>
          </a:xfrm>
          <a:prstGeom prst="rect">
            <a:avLst/>
          </a:prstGeom>
          <a:noFill/>
        </p:spPr>
        <p:txBody>
          <a:bodyPr>
            <a:spAutoFit/>
          </a:bodyPr>
          <a:lstStyle/>
          <a:p>
            <a:pPr algn="ctr">
              <a:defRPr/>
            </a:pPr>
            <a:r>
              <a:rPr lang="en-AU" sz="2400" b="1" dirty="0">
                <a:solidFill>
                  <a:srgbClr val="D60093"/>
                </a:solidFill>
              </a:rPr>
              <a:t>Your new responses to the topic</a:t>
            </a:r>
            <a:endParaRPr lang="en-AU" sz="2400" u="sng" dirty="0">
              <a:solidFill>
                <a:schemeClr val="bg1"/>
              </a:solidFill>
            </a:endParaRPr>
          </a:p>
          <a:p>
            <a:pPr>
              <a:defRPr/>
            </a:pPr>
            <a:r>
              <a:rPr lang="en-AU" sz="3200" b="1" dirty="0" smtClean="0"/>
              <a:t>3</a:t>
            </a:r>
            <a:r>
              <a:rPr lang="en-AU" b="1" dirty="0" smtClean="0"/>
              <a:t> Thoughts </a:t>
            </a:r>
            <a:r>
              <a:rPr lang="en-AU" b="1" dirty="0"/>
              <a:t>about the topic</a:t>
            </a:r>
          </a:p>
          <a:p>
            <a:pPr>
              <a:defRPr/>
            </a:pPr>
            <a:r>
              <a:rPr lang="en-AU" b="1" i="1" dirty="0"/>
              <a:t>I now think that…</a:t>
            </a:r>
          </a:p>
          <a:p>
            <a:pPr>
              <a:defRPr/>
            </a:pPr>
            <a:endParaRPr lang="en-AU" b="1" i="1" dirty="0"/>
          </a:p>
          <a:p>
            <a:pPr>
              <a:defRPr/>
            </a:pPr>
            <a:r>
              <a:rPr lang="en-AU" sz="3200" b="1" dirty="0"/>
              <a:t>2</a:t>
            </a:r>
            <a:r>
              <a:rPr lang="en-AU" b="1" dirty="0"/>
              <a:t> Questions you have about the topic</a:t>
            </a:r>
          </a:p>
          <a:p>
            <a:pPr>
              <a:defRPr/>
            </a:pPr>
            <a:r>
              <a:rPr lang="en-AU" b="1" i="1" dirty="0"/>
              <a:t>How/what/when/who/why/where</a:t>
            </a:r>
          </a:p>
          <a:p>
            <a:pPr>
              <a:defRPr/>
            </a:pPr>
            <a:endParaRPr lang="en-AU" b="1" dirty="0"/>
          </a:p>
          <a:p>
            <a:pPr>
              <a:defRPr/>
            </a:pPr>
            <a:r>
              <a:rPr lang="en-AU" sz="3200" b="1" dirty="0"/>
              <a:t>1 </a:t>
            </a:r>
            <a:r>
              <a:rPr lang="en-AU" b="1" dirty="0"/>
              <a:t>Analogy you can make about the topic</a:t>
            </a:r>
          </a:p>
          <a:p>
            <a:pPr algn="ctr">
              <a:defRPr/>
            </a:pPr>
            <a:endParaRPr lang="en-AU" b="1" dirty="0"/>
          </a:p>
          <a:p>
            <a:pPr algn="ctr">
              <a:defRPr/>
            </a:pPr>
            <a:endParaRPr lang="en-AU" b="1" dirty="0"/>
          </a:p>
          <a:p>
            <a:pPr algn="ctr">
              <a:defRPr/>
            </a:pPr>
            <a:endParaRPr lang="en-AU" b="1" dirty="0"/>
          </a:p>
          <a:p>
            <a:pPr algn="ctr">
              <a:defRPr/>
            </a:pPr>
            <a:endParaRPr lang="en-AU" b="1" dirty="0"/>
          </a:p>
        </p:txBody>
      </p:sp>
      <p:pic>
        <p:nvPicPr>
          <p:cNvPr id="29701" name="Picture 2"/>
          <p:cNvPicPr>
            <a:picLocks noChangeAspect="1" noChangeArrowheads="1"/>
          </p:cNvPicPr>
          <p:nvPr/>
        </p:nvPicPr>
        <p:blipFill>
          <a:blip r:embed="rId4" cstate="print"/>
          <a:srcRect/>
          <a:stretch>
            <a:fillRect/>
          </a:stretch>
        </p:blipFill>
        <p:spPr bwMode="auto">
          <a:xfrm>
            <a:off x="2155926" y="5353500"/>
            <a:ext cx="5142754" cy="136071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6642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PSCANS\scan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467" y="1124744"/>
            <a:ext cx="6294292" cy="4516704"/>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608" y="4457725"/>
            <a:ext cx="2286064" cy="1569660"/>
          </a:xfrm>
          <a:prstGeom prst="rect">
            <a:avLst/>
          </a:prstGeom>
          <a:noFill/>
        </p:spPr>
        <p:txBody>
          <a:bodyPr wrap="square" rtlCol="0">
            <a:spAutoFit/>
          </a:bodyPr>
          <a:lstStyle/>
          <a:p>
            <a:r>
              <a:rPr lang="en-AU" sz="1600" b="1" dirty="0" smtClean="0"/>
              <a:t>My analogy for this topic.</a:t>
            </a:r>
          </a:p>
          <a:p>
            <a:pPr marL="285750" indent="-285750">
              <a:buFont typeface="Arial" pitchFamily="34" charset="0"/>
              <a:buChar char="•"/>
            </a:pPr>
            <a:r>
              <a:rPr lang="en-AU" sz="1600" b="1" dirty="0" smtClean="0"/>
              <a:t>My knowledge of the great depression is as limited as the money in my wallet</a:t>
            </a:r>
            <a:endParaRPr lang="en-AU" sz="1600" b="1" dirty="0"/>
          </a:p>
        </p:txBody>
      </p:sp>
      <p:sp>
        <p:nvSpPr>
          <p:cNvPr id="3" name="TextBox 2"/>
          <p:cNvSpPr txBox="1"/>
          <p:nvPr/>
        </p:nvSpPr>
        <p:spPr>
          <a:xfrm>
            <a:off x="237630" y="476672"/>
            <a:ext cx="2204156" cy="2062103"/>
          </a:xfrm>
          <a:prstGeom prst="rect">
            <a:avLst/>
          </a:prstGeom>
          <a:noFill/>
        </p:spPr>
        <p:txBody>
          <a:bodyPr wrap="square" rtlCol="0">
            <a:spAutoFit/>
          </a:bodyPr>
          <a:lstStyle/>
          <a:p>
            <a:r>
              <a:rPr lang="en-AU" sz="1600" b="1" dirty="0" smtClean="0"/>
              <a:t>Three things I know</a:t>
            </a:r>
          </a:p>
          <a:p>
            <a:pPr marL="285750" indent="-285750">
              <a:buFont typeface="Arial" pitchFamily="34" charset="0"/>
              <a:buChar char="•"/>
            </a:pPr>
            <a:r>
              <a:rPr lang="en-AU" sz="1600" b="1" dirty="0" smtClean="0"/>
              <a:t>Something to do with money</a:t>
            </a:r>
          </a:p>
          <a:p>
            <a:pPr marL="285750" indent="-285750">
              <a:buFont typeface="Arial" pitchFamily="34" charset="0"/>
              <a:buChar char="•"/>
            </a:pPr>
            <a:r>
              <a:rPr lang="en-AU" sz="1600" b="1" dirty="0" smtClean="0"/>
              <a:t>An event during a time period in the past.</a:t>
            </a:r>
          </a:p>
          <a:p>
            <a:pPr marL="285750" indent="-285750">
              <a:buFont typeface="Arial" pitchFamily="34" charset="0"/>
              <a:buChar char="•"/>
            </a:pPr>
            <a:r>
              <a:rPr lang="en-AU" sz="1600" b="1" dirty="0" smtClean="0"/>
              <a:t>Something to do with economy</a:t>
            </a:r>
            <a:endParaRPr lang="en-AU" sz="1600" b="1" dirty="0"/>
          </a:p>
        </p:txBody>
      </p:sp>
      <p:sp>
        <p:nvSpPr>
          <p:cNvPr id="5" name="TextBox 4"/>
          <p:cNvSpPr txBox="1"/>
          <p:nvPr/>
        </p:nvSpPr>
        <p:spPr>
          <a:xfrm>
            <a:off x="241620" y="3030178"/>
            <a:ext cx="2070040" cy="1077218"/>
          </a:xfrm>
          <a:prstGeom prst="rect">
            <a:avLst/>
          </a:prstGeom>
          <a:noFill/>
        </p:spPr>
        <p:txBody>
          <a:bodyPr wrap="square" rtlCol="0">
            <a:spAutoFit/>
          </a:bodyPr>
          <a:lstStyle/>
          <a:p>
            <a:r>
              <a:rPr lang="en-AU" sz="1600" b="1" dirty="0" smtClean="0"/>
              <a:t>Two questions I have</a:t>
            </a:r>
          </a:p>
          <a:p>
            <a:pPr marL="285750" indent="-285750">
              <a:buFont typeface="Arial" pitchFamily="34" charset="0"/>
              <a:buChar char="•"/>
            </a:pPr>
            <a:r>
              <a:rPr lang="en-AU" sz="1600" b="1" dirty="0" smtClean="0"/>
              <a:t>What is it about?</a:t>
            </a:r>
          </a:p>
          <a:p>
            <a:pPr marL="285750" indent="-285750">
              <a:buFont typeface="Arial" pitchFamily="34" charset="0"/>
              <a:buChar char="•"/>
            </a:pPr>
            <a:r>
              <a:rPr lang="en-AU" sz="1600" b="1" dirty="0" smtClean="0"/>
              <a:t>How did it happen?</a:t>
            </a:r>
            <a:endParaRPr lang="en-AU" sz="1600" b="1" dirty="0"/>
          </a:p>
        </p:txBody>
      </p:sp>
      <p:cxnSp>
        <p:nvCxnSpPr>
          <p:cNvPr id="6" name="Straight Arrow Connector 5"/>
          <p:cNvCxnSpPr/>
          <p:nvPr/>
        </p:nvCxnSpPr>
        <p:spPr>
          <a:xfrm>
            <a:off x="2292898" y="1458791"/>
            <a:ext cx="604156" cy="530049"/>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167644" y="3383096"/>
            <a:ext cx="748172" cy="185691"/>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419672" y="4457725"/>
            <a:ext cx="648544" cy="69946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16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K:\HPSCANS\scan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0688"/>
            <a:ext cx="8260414" cy="5733256"/>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92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6600" dirty="0" smtClean="0">
                <a:solidFill>
                  <a:srgbClr val="00B0F0"/>
                </a:solidFill>
                <a:latin typeface="Arial Rounded MT Bold" pitchFamily="34" charset="0"/>
              </a:rPr>
              <a:t>2. Walk through</a:t>
            </a:r>
            <a:br>
              <a:rPr lang="en-AU" sz="6600" dirty="0" smtClean="0">
                <a:solidFill>
                  <a:srgbClr val="00B0F0"/>
                </a:solidFill>
                <a:latin typeface="Arial Rounded MT Bold" pitchFamily="34" charset="0"/>
              </a:rPr>
            </a:br>
            <a:r>
              <a:rPr lang="en-AU" sz="2000" dirty="0">
                <a:solidFill>
                  <a:srgbClr val="00B0F0"/>
                </a:solidFill>
                <a:latin typeface="Arial Rounded MT Bold" pitchFamily="34" charset="0"/>
              </a:rPr>
              <a:t>I</a:t>
            </a:r>
            <a:r>
              <a:rPr lang="en-AU" sz="2000" dirty="0" smtClean="0">
                <a:solidFill>
                  <a:srgbClr val="00B0F0"/>
                </a:solidFill>
                <a:latin typeface="Arial Rounded MT Bold" pitchFamily="34" charset="0"/>
              </a:rPr>
              <a:t>deas for improving reading skills and aiding comprehension</a:t>
            </a:r>
            <a:endParaRPr lang="en-AU" sz="2000" dirty="0">
              <a:solidFill>
                <a:srgbClr val="00B0F0"/>
              </a:solidFill>
              <a:latin typeface="Arial Rounded MT Bold"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120" y="2667748"/>
            <a:ext cx="4445748" cy="24894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21184144">
            <a:off x="459542" y="1953445"/>
            <a:ext cx="4215110" cy="461665"/>
          </a:xfrm>
          <a:prstGeom prst="rect">
            <a:avLst/>
          </a:prstGeom>
          <a:ln w="25400">
            <a:solidFill>
              <a:schemeClr val="tx1"/>
            </a:solidFill>
          </a:ln>
        </p:spPr>
        <p:txBody>
          <a:bodyPr wrap="square">
            <a:spAutoFit/>
          </a:bodyPr>
          <a:lstStyle/>
          <a:p>
            <a:pPr algn="ctr"/>
            <a:r>
              <a:rPr lang="en-AU" sz="2400" b="1" dirty="0" smtClean="0"/>
              <a:t>CSI- Colour Symbol Image</a:t>
            </a:r>
          </a:p>
        </p:txBody>
      </p:sp>
      <p:sp>
        <p:nvSpPr>
          <p:cNvPr id="5" name="Rectangle 4"/>
          <p:cNvSpPr/>
          <p:nvPr/>
        </p:nvSpPr>
        <p:spPr>
          <a:xfrm>
            <a:off x="6804248" y="4252753"/>
            <a:ext cx="1904880" cy="523220"/>
          </a:xfrm>
          <a:prstGeom prst="rect">
            <a:avLst/>
          </a:prstGeom>
          <a:ln w="25400">
            <a:solidFill>
              <a:schemeClr val="tx1"/>
            </a:solidFill>
          </a:ln>
        </p:spPr>
        <p:txBody>
          <a:bodyPr wrap="none">
            <a:spAutoFit/>
          </a:bodyPr>
          <a:lstStyle/>
          <a:p>
            <a:r>
              <a:rPr lang="en-AU" sz="2800" b="1" dirty="0" smtClean="0"/>
              <a:t>Coding Text</a:t>
            </a:r>
          </a:p>
        </p:txBody>
      </p:sp>
      <p:sp>
        <p:nvSpPr>
          <p:cNvPr id="6" name="Rectangle 5"/>
          <p:cNvSpPr/>
          <p:nvPr/>
        </p:nvSpPr>
        <p:spPr>
          <a:xfrm rot="628044">
            <a:off x="600495" y="5764033"/>
            <a:ext cx="2354684" cy="523220"/>
          </a:xfrm>
          <a:prstGeom prst="rect">
            <a:avLst/>
          </a:prstGeom>
          <a:ln w="25400">
            <a:solidFill>
              <a:schemeClr val="tx1"/>
            </a:solidFill>
          </a:ln>
        </p:spPr>
        <p:txBody>
          <a:bodyPr wrap="none">
            <a:spAutoFit/>
          </a:bodyPr>
          <a:lstStyle/>
          <a:p>
            <a:r>
              <a:rPr lang="en-AU" sz="2800" b="1" dirty="0" smtClean="0"/>
              <a:t>Jigsaw reading</a:t>
            </a:r>
          </a:p>
        </p:txBody>
      </p:sp>
    </p:spTree>
    <p:extLst>
      <p:ext uri="{BB962C8B-B14F-4D97-AF65-F5344CB8AC3E}">
        <p14:creationId xmlns:p14="http://schemas.microsoft.com/office/powerpoint/2010/main" val="1038519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ctrTitle"/>
          </p:nvPr>
        </p:nvSpPr>
        <p:spPr>
          <a:xfrm>
            <a:off x="683568" y="620688"/>
            <a:ext cx="8136904" cy="1470025"/>
          </a:xfrm>
          <a:solidFill>
            <a:schemeClr val="bg1"/>
          </a:solidFill>
          <a:ln>
            <a:noFill/>
          </a:ln>
        </p:spPr>
        <p:txBody>
          <a:bodyPr>
            <a:noAutofit/>
          </a:bodyPr>
          <a:lstStyle/>
          <a:p>
            <a:pPr eaLnBrk="1" hangingPunct="1"/>
            <a:r>
              <a:rPr lang="en-AU" dirty="0" smtClean="0">
                <a:solidFill>
                  <a:srgbClr val="00B0F0"/>
                </a:solidFill>
                <a:latin typeface="Arial Rounded MT Bold" pitchFamily="34" charset="0"/>
              </a:rPr>
              <a:t>How important is literacy and the need to make thinking visible in our classrooms?</a:t>
            </a:r>
          </a:p>
        </p:txBody>
      </p:sp>
      <p:sp>
        <p:nvSpPr>
          <p:cNvPr id="17410" name="Rectangle 5"/>
          <p:cNvSpPr>
            <a:spLocks noGrp="1"/>
          </p:cNvSpPr>
          <p:nvPr>
            <p:ph type="subTitle" idx="1"/>
          </p:nvPr>
        </p:nvSpPr>
        <p:spPr>
          <a:xfrm rot="21204613">
            <a:off x="991806" y="3395476"/>
            <a:ext cx="6912768" cy="936104"/>
          </a:xfrm>
        </p:spPr>
        <p:txBody>
          <a:bodyPr>
            <a:normAutofit/>
          </a:bodyPr>
          <a:lstStyle/>
          <a:p>
            <a:pPr eaLnBrk="1" hangingPunct="1"/>
            <a:r>
              <a:rPr lang="en-AU" sz="4400" dirty="0" smtClean="0">
                <a:solidFill>
                  <a:schemeClr val="tx1"/>
                </a:solidFill>
                <a:latin typeface="Aharoni" pitchFamily="2" charset="-79"/>
                <a:cs typeface="Aharoni" pitchFamily="2" charset="-79"/>
              </a:rPr>
              <a:t>Silent Conversation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331853"/>
            <a:ext cx="3049381" cy="209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358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1000"/>
                                        <p:tgtEl>
                                          <p:spTgt spid="17409"/>
                                        </p:tgtEl>
                                      </p:cBhvr>
                                    </p:animEffect>
                                    <p:anim calcmode="lin" valueType="num">
                                      <p:cBhvr>
                                        <p:cTn id="8" dur="1000" fill="hold"/>
                                        <p:tgtEl>
                                          <p:spTgt spid="17409"/>
                                        </p:tgtEl>
                                        <p:attrNameLst>
                                          <p:attrName>ppt_x</p:attrName>
                                        </p:attrNameLst>
                                      </p:cBhvr>
                                      <p:tavLst>
                                        <p:tav tm="0">
                                          <p:val>
                                            <p:strVal val="#ppt_x"/>
                                          </p:val>
                                        </p:tav>
                                        <p:tav tm="100000">
                                          <p:val>
                                            <p:strVal val="#ppt_x"/>
                                          </p:val>
                                        </p:tav>
                                      </p:tavLst>
                                    </p:anim>
                                    <p:anim calcmode="lin" valueType="num">
                                      <p:cBhvr>
                                        <p:cTn id="9" dur="1000" fill="hold"/>
                                        <p:tgtEl>
                                          <p:spTgt spid="174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410">
                                            <p:txEl>
                                              <p:pRg st="0" end="0"/>
                                            </p:txEl>
                                          </p:spTgt>
                                        </p:tgtEl>
                                        <p:attrNameLst>
                                          <p:attrName>style.visibility</p:attrName>
                                        </p:attrNameLst>
                                      </p:cBhvr>
                                      <p:to>
                                        <p:strVal val="visible"/>
                                      </p:to>
                                    </p:set>
                                    <p:animEffect transition="in" filter="barn(inVertical)">
                                      <p:cBhvr>
                                        <p:cTn id="14" dur="500"/>
                                        <p:tgtEl>
                                          <p:spTgt spid="174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74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5" y="188640"/>
            <a:ext cx="8229600" cy="1143000"/>
          </a:xfrm>
        </p:spPr>
        <p:txBody>
          <a:bodyPr>
            <a:normAutofit/>
          </a:bodyPr>
          <a:lstStyle/>
          <a:p>
            <a:r>
              <a:rPr lang="en-AU" sz="5400" dirty="0" smtClean="0">
                <a:solidFill>
                  <a:srgbClr val="0070C0"/>
                </a:solidFill>
                <a:latin typeface="Arial Rounded MT Bold" pitchFamily="34" charset="0"/>
              </a:rPr>
              <a:t>CSI- Thinking Routine</a:t>
            </a:r>
            <a:endParaRPr lang="en-AU" sz="5400" dirty="0">
              <a:solidFill>
                <a:srgbClr val="0070C0"/>
              </a:solidFill>
              <a:latin typeface="Arial Rounded MT Bold" pitchFamily="34" charset="0"/>
            </a:endParaRPr>
          </a:p>
        </p:txBody>
      </p:sp>
      <p:sp>
        <p:nvSpPr>
          <p:cNvPr id="4" name="TextBox 3"/>
          <p:cNvSpPr txBox="1"/>
          <p:nvPr/>
        </p:nvSpPr>
        <p:spPr>
          <a:xfrm>
            <a:off x="323528" y="1340768"/>
            <a:ext cx="4320480" cy="5293757"/>
          </a:xfrm>
          <a:prstGeom prst="rect">
            <a:avLst/>
          </a:prstGeom>
          <a:noFill/>
        </p:spPr>
        <p:txBody>
          <a:bodyPr wrap="square" rtlCol="0">
            <a:spAutoFit/>
          </a:bodyPr>
          <a:lstStyle/>
          <a:p>
            <a:r>
              <a:rPr lang="en-AU" sz="3200" dirty="0" smtClean="0">
                <a:solidFill>
                  <a:srgbClr val="0070C0"/>
                </a:solidFill>
                <a:latin typeface="Arial Rounded MT Bold" pitchFamily="34" charset="0"/>
              </a:rPr>
              <a:t>What?</a:t>
            </a:r>
          </a:p>
          <a:p>
            <a:r>
              <a:rPr lang="en-AU" sz="1600" b="1" dirty="0" smtClean="0">
                <a:latin typeface="Aharoni" pitchFamily="2" charset="-79"/>
                <a:cs typeface="Aharoni" pitchFamily="2" charset="-79"/>
              </a:rPr>
              <a:t>A</a:t>
            </a:r>
            <a:r>
              <a:rPr lang="en-AU" sz="2000" b="1" dirty="0" smtClean="0">
                <a:latin typeface="Aharoni" pitchFamily="2" charset="-79"/>
                <a:cs typeface="Aharoni" pitchFamily="2" charset="-79"/>
              </a:rPr>
              <a:t> </a:t>
            </a:r>
            <a:r>
              <a:rPr lang="en-AU" sz="3200" b="1" dirty="0" smtClean="0">
                <a:latin typeface="Aharoni" pitchFamily="2" charset="-79"/>
                <a:cs typeface="Aharoni" pitchFamily="2" charset="-79"/>
              </a:rPr>
              <a:t>C S I </a:t>
            </a:r>
            <a:r>
              <a:rPr lang="en-AU" sz="1600" b="1" dirty="0" smtClean="0">
                <a:latin typeface="Aharoni" pitchFamily="2" charset="-79"/>
                <a:cs typeface="Aharoni" pitchFamily="2" charset="-79"/>
              </a:rPr>
              <a:t>is a non-verbal thinking routine that can be used to see student’s thoughts  and  informally assess student understanding. </a:t>
            </a:r>
            <a:r>
              <a:rPr lang="en-AU" sz="1400" dirty="0" smtClean="0">
                <a:solidFill>
                  <a:srgbClr val="0070C0"/>
                </a:solidFill>
                <a:latin typeface="Aharoni" pitchFamily="2" charset="-79"/>
                <a:cs typeface="Aharoni" pitchFamily="2" charset="-79"/>
              </a:rPr>
              <a:t>Great for use with EAL students or low level students.</a:t>
            </a:r>
          </a:p>
          <a:p>
            <a:endParaRPr lang="en-AU" b="1" dirty="0"/>
          </a:p>
          <a:p>
            <a:r>
              <a:rPr lang="en-AU" sz="2800" dirty="0" smtClean="0">
                <a:solidFill>
                  <a:srgbClr val="0070C0"/>
                </a:solidFill>
                <a:latin typeface="Arial Rounded MT Bold" pitchFamily="34" charset="0"/>
              </a:rPr>
              <a:t>When?</a:t>
            </a:r>
          </a:p>
          <a:p>
            <a:r>
              <a:rPr lang="en-AU" sz="1600" b="1" dirty="0" smtClean="0">
                <a:latin typeface="Aharoni" pitchFamily="2" charset="-79"/>
                <a:cs typeface="Aharoni" pitchFamily="2" charset="-79"/>
              </a:rPr>
              <a:t>This activity is great for use after watching a film or documentary, after a </a:t>
            </a:r>
            <a:r>
              <a:rPr lang="en-AU" sz="1600" b="1" dirty="0">
                <a:latin typeface="Aharoni" pitchFamily="2" charset="-79"/>
                <a:cs typeface="Aharoni" pitchFamily="2" charset="-79"/>
              </a:rPr>
              <a:t>m</a:t>
            </a:r>
            <a:r>
              <a:rPr lang="en-AU" sz="1600" b="1" dirty="0" smtClean="0">
                <a:latin typeface="Aharoni" pitchFamily="2" charset="-79"/>
                <a:cs typeface="Aharoni" pitchFamily="2" charset="-79"/>
              </a:rPr>
              <a:t>useum visit, after reading or at the end of a unit.</a:t>
            </a:r>
          </a:p>
          <a:p>
            <a:endParaRPr lang="en-AU" sz="2000" dirty="0">
              <a:latin typeface="Aharoni" pitchFamily="2" charset="-79"/>
              <a:cs typeface="Aharoni" pitchFamily="2" charset="-79"/>
            </a:endParaRPr>
          </a:p>
          <a:p>
            <a:r>
              <a:rPr lang="en-AU" sz="1600" dirty="0" smtClean="0">
                <a:latin typeface="Aharoni" pitchFamily="2" charset="-79"/>
                <a:cs typeface="Aharoni" pitchFamily="2" charset="-79"/>
              </a:rPr>
              <a:t>It can also be used to get to know your students</a:t>
            </a:r>
          </a:p>
          <a:p>
            <a:endParaRPr lang="en-AU" sz="1600" dirty="0">
              <a:latin typeface="Aharoni" pitchFamily="2" charset="-79"/>
              <a:cs typeface="Aharoni" pitchFamily="2" charset="-79"/>
            </a:endParaRPr>
          </a:p>
          <a:p>
            <a:r>
              <a:rPr lang="en-AU" sz="1600" dirty="0" smtClean="0">
                <a:latin typeface="Aharoni" pitchFamily="2" charset="-79"/>
                <a:cs typeface="Aharoni" pitchFamily="2" charset="-79"/>
              </a:rPr>
              <a:t>It can be used to better understand key historical figures.</a:t>
            </a:r>
            <a:endParaRPr lang="en-AU" sz="1600" dirty="0">
              <a:latin typeface="Aharoni" pitchFamily="2" charset="-79"/>
              <a:cs typeface="Aharoni" pitchFamily="2" charset="-79"/>
            </a:endParaRPr>
          </a:p>
          <a:p>
            <a:endParaRPr lang="en-AU" b="1" dirty="0"/>
          </a:p>
        </p:txBody>
      </p:sp>
      <p:pic>
        <p:nvPicPr>
          <p:cNvPr id="4098" name="Picture 2" descr="K:\HPSCANS\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95714">
            <a:off x="4790823" y="2180717"/>
            <a:ext cx="4110509" cy="289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3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587" y="274638"/>
            <a:ext cx="8213119" cy="1143000"/>
          </a:xfrm>
          <a:ln w="25400">
            <a:noFill/>
          </a:ln>
        </p:spPr>
        <p:txBody>
          <a:bodyPr>
            <a:normAutofit fontScale="90000"/>
          </a:bodyPr>
          <a:lstStyle/>
          <a:p>
            <a:pPr algn="ctr"/>
            <a:r>
              <a:rPr lang="en-AU" dirty="0" smtClean="0">
                <a:latin typeface="Aharoni" pitchFamily="2" charset="-79"/>
                <a:cs typeface="Aharoni" pitchFamily="2" charset="-79"/>
              </a:rPr>
              <a:t>Yad Vashem Museum visit</a:t>
            </a:r>
            <a:br>
              <a:rPr lang="en-AU" dirty="0" smtClean="0">
                <a:latin typeface="Aharoni" pitchFamily="2" charset="-79"/>
                <a:cs typeface="Aharoni" pitchFamily="2" charset="-79"/>
              </a:rPr>
            </a:br>
            <a:r>
              <a:rPr lang="en-AU" dirty="0" smtClean="0">
                <a:latin typeface="Aharoni" pitchFamily="2" charset="-79"/>
                <a:cs typeface="Aharoni" pitchFamily="2" charset="-79"/>
              </a:rPr>
              <a:t>C.S.I Thinking Routine </a:t>
            </a:r>
            <a:endParaRPr lang="en-AU" dirty="0">
              <a:latin typeface="Aharoni" pitchFamily="2" charset="-79"/>
              <a:cs typeface="Aharoni" pitchFamily="2"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509756"/>
            <a:ext cx="2157413" cy="2163763"/>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090" y="2041370"/>
            <a:ext cx="3025830" cy="2012777"/>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2132856"/>
            <a:ext cx="1822450" cy="2408237"/>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5586" y="3700204"/>
            <a:ext cx="2157413" cy="707886"/>
          </a:xfrm>
          <a:prstGeom prst="rect">
            <a:avLst/>
          </a:prstGeom>
          <a:noFill/>
        </p:spPr>
        <p:txBody>
          <a:bodyPr wrap="square" rtlCol="0">
            <a:spAutoFit/>
          </a:bodyPr>
          <a:lstStyle/>
          <a:p>
            <a:r>
              <a:rPr lang="en-AU" sz="4000" u="sng" dirty="0">
                <a:solidFill>
                  <a:schemeClr val="accent1"/>
                </a:solidFill>
                <a:latin typeface="Aharoni" pitchFamily="2" charset="-79"/>
                <a:cs typeface="Aharoni" pitchFamily="2" charset="-79"/>
              </a:rPr>
              <a:t>C</a:t>
            </a:r>
            <a:r>
              <a:rPr lang="en-AU" sz="2800" dirty="0" smtClean="0">
                <a:latin typeface="Aharoni" pitchFamily="2" charset="-79"/>
                <a:cs typeface="Aharoni" pitchFamily="2" charset="-79"/>
              </a:rPr>
              <a:t>olour</a:t>
            </a:r>
            <a:endParaRPr lang="en-AU" sz="2800" dirty="0">
              <a:latin typeface="Aharoni" pitchFamily="2" charset="-79"/>
              <a:cs typeface="Aharoni" pitchFamily="2" charset="-79"/>
            </a:endParaRPr>
          </a:p>
        </p:txBody>
      </p:sp>
      <p:sp>
        <p:nvSpPr>
          <p:cNvPr id="10" name="TextBox 9"/>
          <p:cNvSpPr txBox="1"/>
          <p:nvPr/>
        </p:nvSpPr>
        <p:spPr>
          <a:xfrm>
            <a:off x="3324387" y="4054147"/>
            <a:ext cx="2157413" cy="707886"/>
          </a:xfrm>
          <a:prstGeom prst="rect">
            <a:avLst/>
          </a:prstGeom>
          <a:noFill/>
        </p:spPr>
        <p:txBody>
          <a:bodyPr wrap="square" rtlCol="0">
            <a:spAutoFit/>
          </a:bodyPr>
          <a:lstStyle/>
          <a:p>
            <a:r>
              <a:rPr lang="en-AU" sz="4000" u="sng" dirty="0">
                <a:solidFill>
                  <a:schemeClr val="accent1"/>
                </a:solidFill>
                <a:latin typeface="Aharoni" pitchFamily="2" charset="-79"/>
                <a:cs typeface="Aharoni" pitchFamily="2" charset="-79"/>
              </a:rPr>
              <a:t>S</a:t>
            </a:r>
            <a:r>
              <a:rPr lang="en-AU" sz="2800" dirty="0" smtClean="0">
                <a:latin typeface="Aharoni" pitchFamily="2" charset="-79"/>
                <a:cs typeface="Aharoni" pitchFamily="2" charset="-79"/>
              </a:rPr>
              <a:t>ymbol</a:t>
            </a:r>
            <a:endParaRPr lang="en-AU" sz="2800" dirty="0">
              <a:latin typeface="Aharoni" pitchFamily="2" charset="-79"/>
              <a:cs typeface="Aharoni" pitchFamily="2" charset="-79"/>
            </a:endParaRPr>
          </a:p>
        </p:txBody>
      </p:sp>
      <p:sp>
        <p:nvSpPr>
          <p:cNvPr id="11" name="TextBox 10"/>
          <p:cNvSpPr txBox="1"/>
          <p:nvPr/>
        </p:nvSpPr>
        <p:spPr>
          <a:xfrm>
            <a:off x="6866145" y="4605866"/>
            <a:ext cx="2157413" cy="707886"/>
          </a:xfrm>
          <a:prstGeom prst="rect">
            <a:avLst/>
          </a:prstGeom>
          <a:noFill/>
        </p:spPr>
        <p:txBody>
          <a:bodyPr wrap="square" rtlCol="0">
            <a:spAutoFit/>
          </a:bodyPr>
          <a:lstStyle/>
          <a:p>
            <a:r>
              <a:rPr lang="en-AU" sz="4000" u="sng" dirty="0">
                <a:solidFill>
                  <a:schemeClr val="accent1"/>
                </a:solidFill>
                <a:latin typeface="Aharoni" pitchFamily="2" charset="-79"/>
                <a:cs typeface="Aharoni" pitchFamily="2" charset="-79"/>
              </a:rPr>
              <a:t>I</a:t>
            </a:r>
            <a:r>
              <a:rPr lang="en-AU" sz="2800" dirty="0" smtClean="0">
                <a:latin typeface="Aharoni" pitchFamily="2" charset="-79"/>
                <a:cs typeface="Aharoni" pitchFamily="2" charset="-79"/>
              </a:rPr>
              <a:t>mage</a:t>
            </a:r>
            <a:endParaRPr lang="en-AU" sz="2800" dirty="0">
              <a:latin typeface="Aharoni" pitchFamily="2" charset="-79"/>
              <a:cs typeface="Aharoni" pitchFamily="2" charset="-79"/>
            </a:endParaRPr>
          </a:p>
        </p:txBody>
      </p:sp>
      <p:sp>
        <p:nvSpPr>
          <p:cNvPr id="2" name="TextBox 1"/>
          <p:cNvSpPr txBox="1"/>
          <p:nvPr/>
        </p:nvSpPr>
        <p:spPr>
          <a:xfrm>
            <a:off x="298544" y="5661248"/>
            <a:ext cx="8568952" cy="646331"/>
          </a:xfrm>
          <a:prstGeom prst="rect">
            <a:avLst/>
          </a:prstGeom>
          <a:noFill/>
        </p:spPr>
        <p:txBody>
          <a:bodyPr wrap="square" rtlCol="0">
            <a:spAutoFit/>
          </a:bodyPr>
          <a:lstStyle/>
          <a:p>
            <a:r>
              <a:rPr lang="en-AU" dirty="0" smtClean="0"/>
              <a:t>In January 2012, I took part in the </a:t>
            </a:r>
            <a:r>
              <a:rPr lang="en-AU" dirty="0" err="1" smtClean="0"/>
              <a:t>Gandel</a:t>
            </a:r>
            <a:r>
              <a:rPr lang="en-AU" dirty="0" smtClean="0"/>
              <a:t> Australian Educators Program at </a:t>
            </a:r>
            <a:r>
              <a:rPr lang="en-AU" dirty="0" err="1" smtClean="0"/>
              <a:t>Yad</a:t>
            </a:r>
            <a:r>
              <a:rPr lang="en-AU" dirty="0" smtClean="0"/>
              <a:t> </a:t>
            </a:r>
            <a:r>
              <a:rPr lang="en-AU" dirty="0" err="1" smtClean="0"/>
              <a:t>Vashem</a:t>
            </a:r>
            <a:r>
              <a:rPr lang="en-AU" dirty="0" smtClean="0"/>
              <a:t>, Israel. This was the CSI I presented to the sponsors of our study grants upon our return. </a:t>
            </a:r>
            <a:endParaRPr lang="en-AU" dirty="0"/>
          </a:p>
        </p:txBody>
      </p:sp>
    </p:spTree>
    <p:extLst>
      <p:ext uri="{BB962C8B-B14F-4D97-AF65-F5344CB8AC3E}">
        <p14:creationId xmlns:p14="http://schemas.microsoft.com/office/powerpoint/2010/main" val="254515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39752" y="1628800"/>
            <a:ext cx="4137248" cy="4543175"/>
            <a:chOff x="2267744" y="1451801"/>
            <a:chExt cx="4497288" cy="5025719"/>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51801"/>
              <a:ext cx="4497288" cy="5025719"/>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3" y="2132857"/>
              <a:ext cx="2596109" cy="2060400"/>
            </a:xfrm>
            <a:prstGeom prst="roundRect">
              <a:avLst>
                <a:gd name="adj" fmla="val 16667"/>
              </a:avLst>
            </a:prstGeom>
            <a:ln w="25400">
              <a:solidFill>
                <a:srgbClr val="00B0F0"/>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grpSp>
      <p:sp>
        <p:nvSpPr>
          <p:cNvPr id="5" name="Title 4"/>
          <p:cNvSpPr>
            <a:spLocks noGrp="1"/>
          </p:cNvSpPr>
          <p:nvPr>
            <p:ph type="title"/>
          </p:nvPr>
        </p:nvSpPr>
        <p:spPr>
          <a:xfrm>
            <a:off x="395536" y="274845"/>
            <a:ext cx="8229600" cy="1143000"/>
          </a:xfrm>
        </p:spPr>
        <p:txBody>
          <a:bodyPr>
            <a:normAutofit/>
          </a:bodyPr>
          <a:lstStyle/>
          <a:p>
            <a:r>
              <a:rPr lang="en-AU" sz="5400" dirty="0">
                <a:solidFill>
                  <a:srgbClr val="00B0F0"/>
                </a:solidFill>
                <a:latin typeface="Kahootz Fres1" pitchFamily="18" charset="0"/>
              </a:rPr>
              <a:t> </a:t>
            </a:r>
            <a:r>
              <a:rPr lang="en-AU" sz="5400" dirty="0" smtClean="0">
                <a:solidFill>
                  <a:srgbClr val="00B0F0"/>
                </a:solidFill>
                <a:latin typeface="Kahootz Fres1" pitchFamily="18" charset="0"/>
              </a:rPr>
              <a:t>             </a:t>
            </a:r>
            <a:r>
              <a:rPr lang="en-AU" sz="5400" dirty="0" smtClean="0">
                <a:solidFill>
                  <a:srgbClr val="00B0F0"/>
                </a:solidFill>
                <a:latin typeface="Arial Rounded MT Bold" pitchFamily="34" charset="0"/>
              </a:rPr>
              <a:t>Your turn</a:t>
            </a:r>
            <a:endParaRPr lang="en-AU" sz="5400" dirty="0">
              <a:solidFill>
                <a:srgbClr val="00B0F0"/>
              </a:solidFill>
              <a:latin typeface="Arial Rounded MT Bold" pitchFamily="34"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1193"/>
          <a:stretch/>
        </p:blipFill>
        <p:spPr bwMode="auto">
          <a:xfrm>
            <a:off x="715739" y="254968"/>
            <a:ext cx="3248025" cy="111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408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solidFill>
                  <a:srgbClr val="0070C0"/>
                </a:solidFill>
                <a:latin typeface="Arial Rounded MT Bold" pitchFamily="34" charset="0"/>
              </a:rPr>
              <a:t>Coding Text</a:t>
            </a:r>
            <a:endParaRPr lang="en-AU" sz="6000" dirty="0">
              <a:solidFill>
                <a:srgbClr val="0070C0"/>
              </a:solidFill>
              <a:latin typeface="Arial Rounded MT Bold" pitchFamily="34" charset="0"/>
            </a:endParaRPr>
          </a:p>
        </p:txBody>
      </p:sp>
      <p:sp>
        <p:nvSpPr>
          <p:cNvPr id="3" name="Content Placeholder 2"/>
          <p:cNvSpPr>
            <a:spLocks noGrp="1"/>
          </p:cNvSpPr>
          <p:nvPr>
            <p:ph idx="1"/>
          </p:nvPr>
        </p:nvSpPr>
        <p:spPr>
          <a:xfrm>
            <a:off x="1910724" y="1357103"/>
            <a:ext cx="6131024" cy="1612775"/>
          </a:xfrm>
        </p:spPr>
        <p:txBody>
          <a:bodyPr>
            <a:normAutofit fontScale="92500" lnSpcReduction="20000"/>
          </a:bodyPr>
          <a:lstStyle/>
          <a:p>
            <a:pPr marL="0" lvl="0" indent="0">
              <a:buNone/>
            </a:pPr>
            <a:r>
              <a:rPr lang="en-AU" sz="2000" b="1" dirty="0" smtClean="0"/>
              <a:t>Tired of students reading without purpose? </a:t>
            </a:r>
          </a:p>
          <a:p>
            <a:pPr marL="0" lvl="0" indent="0">
              <a:buNone/>
            </a:pPr>
            <a:r>
              <a:rPr lang="en-AU" sz="2000" b="1" dirty="0" smtClean="0"/>
              <a:t>Do you want students to be active thinkers as they read? </a:t>
            </a:r>
          </a:p>
          <a:p>
            <a:pPr marL="0" lvl="0" indent="0">
              <a:buNone/>
            </a:pPr>
            <a:r>
              <a:rPr lang="en-AU" sz="2000" b="1" dirty="0" smtClean="0"/>
              <a:t>Do you want students to react to what they are reading? </a:t>
            </a:r>
          </a:p>
          <a:p>
            <a:pPr marL="0" lvl="0" indent="0">
              <a:buNone/>
            </a:pPr>
            <a:r>
              <a:rPr lang="en-AU" sz="2000" b="1" dirty="0" smtClean="0"/>
              <a:t>Would you like to see student’s thinking as they read? </a:t>
            </a:r>
          </a:p>
          <a:p>
            <a:pPr marL="0" lvl="0" indent="0">
              <a:buNone/>
            </a:pPr>
            <a:r>
              <a:rPr lang="en-AU" sz="2000" b="1" dirty="0" smtClean="0">
                <a:solidFill>
                  <a:srgbClr val="0070C0"/>
                </a:solidFill>
              </a:rPr>
              <a:t>Then these strategies are for you! </a:t>
            </a:r>
          </a:p>
          <a:p>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5942">
            <a:off x="4499992" y="3140968"/>
            <a:ext cx="3168352" cy="316835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71789">
            <a:off x="1476679" y="3358014"/>
            <a:ext cx="3072879" cy="30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021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00B0F0"/>
                </a:solidFill>
                <a:latin typeface="Arial Rounded MT Bold" pitchFamily="34" charset="0"/>
              </a:rPr>
              <a:t>Shape Summaries</a:t>
            </a:r>
            <a:br>
              <a:rPr lang="en-AU" dirty="0" smtClean="0">
                <a:solidFill>
                  <a:srgbClr val="00B0F0"/>
                </a:solidFill>
                <a:latin typeface="Arial Rounded MT Bold" pitchFamily="34" charset="0"/>
              </a:rPr>
            </a:br>
            <a:r>
              <a:rPr lang="en-AU" sz="2000" dirty="0" smtClean="0">
                <a:solidFill>
                  <a:srgbClr val="00B0F0"/>
                </a:solidFill>
                <a:latin typeface="Arial Rounded MT Bold" pitchFamily="34" charset="0"/>
              </a:rPr>
              <a:t>A great strategy for reading large amounts of information</a:t>
            </a:r>
            <a:endParaRPr lang="en-AU" sz="2000" dirty="0">
              <a:solidFill>
                <a:srgbClr val="00B0F0"/>
              </a:solidFill>
              <a:latin typeface="Arial Rounded MT Bold" pitchFamily="34" charset="0"/>
            </a:endParaRPr>
          </a:p>
        </p:txBody>
      </p:sp>
      <p:sp>
        <p:nvSpPr>
          <p:cNvPr id="3" name="Content Placeholder 2"/>
          <p:cNvSpPr>
            <a:spLocks noGrp="1"/>
          </p:cNvSpPr>
          <p:nvPr>
            <p:ph idx="1"/>
          </p:nvPr>
        </p:nvSpPr>
        <p:spPr>
          <a:xfrm>
            <a:off x="457200" y="1600200"/>
            <a:ext cx="8507288" cy="4525963"/>
          </a:xfrm>
        </p:spPr>
        <p:txBody>
          <a:bodyPr>
            <a:normAutofit fontScale="92500" lnSpcReduction="10000"/>
          </a:bodyPr>
          <a:lstStyle/>
          <a:p>
            <a:pPr marL="0" indent="0">
              <a:buNone/>
            </a:pPr>
            <a:r>
              <a:rPr lang="en-AU" sz="2800" b="1" dirty="0" smtClean="0"/>
              <a:t>Students gain more understanding if they read </a:t>
            </a:r>
            <a:r>
              <a:rPr lang="en-AU" sz="2800" dirty="0" smtClean="0">
                <a:solidFill>
                  <a:srgbClr val="00B0F0"/>
                </a:solidFill>
                <a:latin typeface="Arial Rounded MT Bold" pitchFamily="34" charset="0"/>
              </a:rPr>
              <a:t>CHUNKS</a:t>
            </a:r>
            <a:r>
              <a:rPr lang="en-AU" sz="2800" dirty="0" smtClean="0"/>
              <a:t> </a:t>
            </a:r>
            <a:r>
              <a:rPr lang="en-AU" sz="2800" b="1" dirty="0" smtClean="0"/>
              <a:t>of information rather than large slabs.</a:t>
            </a:r>
          </a:p>
          <a:p>
            <a:pPr marL="0" indent="0">
              <a:buNone/>
            </a:pPr>
            <a:endParaRPr lang="en-AU" sz="2800" b="1" dirty="0" smtClean="0"/>
          </a:p>
          <a:p>
            <a:pPr marL="0" indent="0">
              <a:buNone/>
            </a:pPr>
            <a:r>
              <a:rPr lang="en-AU" sz="2800" b="1" dirty="0" smtClean="0"/>
              <a:t>In this reading strategy, students use shapes to code different types of information as they read. </a:t>
            </a:r>
            <a:r>
              <a:rPr lang="en-AU" sz="1900" dirty="0" smtClean="0">
                <a:solidFill>
                  <a:srgbClr val="00B0F0"/>
                </a:solidFill>
                <a:latin typeface="Arial Rounded MT Bold" pitchFamily="34" charset="0"/>
              </a:rPr>
              <a:t>For example:</a:t>
            </a:r>
          </a:p>
          <a:p>
            <a:pPr marL="0" indent="0">
              <a:buNone/>
            </a:pPr>
            <a:endParaRPr lang="en-AU" b="1" dirty="0" smtClean="0"/>
          </a:p>
          <a:p>
            <a:pPr marL="0" indent="0">
              <a:buNone/>
            </a:pPr>
            <a:r>
              <a:rPr lang="en-AU" b="1" dirty="0" smtClean="0"/>
              <a:t>	= Important facts and information</a:t>
            </a:r>
          </a:p>
          <a:p>
            <a:pPr marL="0" indent="0">
              <a:buNone/>
            </a:pPr>
            <a:r>
              <a:rPr lang="en-AU" b="1" dirty="0" smtClean="0"/>
              <a:t>	= Key words in the text</a:t>
            </a:r>
          </a:p>
          <a:p>
            <a:pPr marL="0" indent="0">
              <a:buNone/>
            </a:pPr>
            <a:r>
              <a:rPr lang="en-AU" b="1" dirty="0" smtClean="0"/>
              <a:t>	= Any information that is puzzling or questions 	   needed to ask.</a:t>
            </a:r>
          </a:p>
          <a:p>
            <a:pPr marL="0" indent="0">
              <a:buNone/>
            </a:pPr>
            <a:endParaRPr lang="en-AU" dirty="0"/>
          </a:p>
        </p:txBody>
      </p:sp>
      <p:sp>
        <p:nvSpPr>
          <p:cNvPr id="4" name="Isosceles Triangle 3"/>
          <p:cNvSpPr/>
          <p:nvPr/>
        </p:nvSpPr>
        <p:spPr>
          <a:xfrm>
            <a:off x="804079" y="4149080"/>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Explosion 1 4"/>
          <p:cNvSpPr/>
          <p:nvPr/>
        </p:nvSpPr>
        <p:spPr>
          <a:xfrm>
            <a:off x="795571" y="4725144"/>
            <a:ext cx="504056"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p:cNvSpPr/>
          <p:nvPr/>
        </p:nvSpPr>
        <p:spPr>
          <a:xfrm>
            <a:off x="835567" y="5458444"/>
            <a:ext cx="424065" cy="418828"/>
          </a:xfrm>
          <a:custGeom>
            <a:avLst/>
            <a:gdLst>
              <a:gd name="connsiteX0" fmla="*/ 271665 w 424065"/>
              <a:gd name="connsiteY0" fmla="*/ 141737 h 418828"/>
              <a:gd name="connsiteX1" fmla="*/ 257810 w 424065"/>
              <a:gd name="connsiteY1" fmla="*/ 266428 h 418828"/>
              <a:gd name="connsiteX2" fmla="*/ 160829 w 424065"/>
              <a:gd name="connsiteY2" fmla="*/ 211010 h 418828"/>
              <a:gd name="connsiteX3" fmla="*/ 174683 w 424065"/>
              <a:gd name="connsiteY3" fmla="*/ 141737 h 418828"/>
              <a:gd name="connsiteX4" fmla="*/ 257810 w 424065"/>
              <a:gd name="connsiteY4" fmla="*/ 100173 h 418828"/>
              <a:gd name="connsiteX5" fmla="*/ 327083 w 424065"/>
              <a:gd name="connsiteY5" fmla="*/ 114028 h 418828"/>
              <a:gd name="connsiteX6" fmla="*/ 340938 w 424065"/>
              <a:gd name="connsiteY6" fmla="*/ 169446 h 418828"/>
              <a:gd name="connsiteX7" fmla="*/ 327083 w 424065"/>
              <a:gd name="connsiteY7" fmla="*/ 294137 h 418828"/>
              <a:gd name="connsiteX8" fmla="*/ 271665 w 424065"/>
              <a:gd name="connsiteY8" fmla="*/ 307992 h 418828"/>
              <a:gd name="connsiteX9" fmla="*/ 230101 w 424065"/>
              <a:gd name="connsiteY9" fmla="*/ 321846 h 418828"/>
              <a:gd name="connsiteX10" fmla="*/ 91556 w 424065"/>
              <a:gd name="connsiteY10" fmla="*/ 307992 h 418828"/>
              <a:gd name="connsiteX11" fmla="*/ 63847 w 424065"/>
              <a:gd name="connsiteY11" fmla="*/ 280282 h 418828"/>
              <a:gd name="connsiteX12" fmla="*/ 77701 w 424065"/>
              <a:gd name="connsiteY12" fmla="*/ 141737 h 418828"/>
              <a:gd name="connsiteX13" fmla="*/ 91556 w 424065"/>
              <a:gd name="connsiteY13" fmla="*/ 100173 h 418828"/>
              <a:gd name="connsiteX14" fmla="*/ 188538 w 424065"/>
              <a:gd name="connsiteY14" fmla="*/ 58610 h 418828"/>
              <a:gd name="connsiteX15" fmla="*/ 271665 w 424065"/>
              <a:gd name="connsiteY15" fmla="*/ 30901 h 418828"/>
              <a:gd name="connsiteX16" fmla="*/ 396356 w 424065"/>
              <a:gd name="connsiteY16" fmla="*/ 44755 h 418828"/>
              <a:gd name="connsiteX17" fmla="*/ 424065 w 424065"/>
              <a:gd name="connsiteY17" fmla="*/ 127882 h 418828"/>
              <a:gd name="connsiteX18" fmla="*/ 410210 w 424065"/>
              <a:gd name="connsiteY18" fmla="*/ 363410 h 418828"/>
              <a:gd name="connsiteX19" fmla="*/ 327083 w 424065"/>
              <a:gd name="connsiteY19" fmla="*/ 404973 h 418828"/>
              <a:gd name="connsiteX20" fmla="*/ 202392 w 424065"/>
              <a:gd name="connsiteY20" fmla="*/ 418828 h 418828"/>
              <a:gd name="connsiteX21" fmla="*/ 105410 w 424065"/>
              <a:gd name="connsiteY21" fmla="*/ 404973 h 418828"/>
              <a:gd name="connsiteX22" fmla="*/ 49992 w 424065"/>
              <a:gd name="connsiteY22" fmla="*/ 321846 h 418828"/>
              <a:gd name="connsiteX23" fmla="*/ 22283 w 424065"/>
              <a:gd name="connsiteY23" fmla="*/ 280282 h 418828"/>
              <a:gd name="connsiteX24" fmla="*/ 8429 w 424065"/>
              <a:gd name="connsiteY24" fmla="*/ 238719 h 418828"/>
              <a:gd name="connsiteX25" fmla="*/ 63847 w 424065"/>
              <a:gd name="connsiteY25" fmla="*/ 3192 h 418828"/>
              <a:gd name="connsiteX26" fmla="*/ 216247 w 424065"/>
              <a:gd name="connsiteY26" fmla="*/ 3192 h 41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065" h="418828">
                <a:moveTo>
                  <a:pt x="271665" y="141737"/>
                </a:moveTo>
                <a:cubicBezTo>
                  <a:pt x="267047" y="183301"/>
                  <a:pt x="285348" y="234956"/>
                  <a:pt x="257810" y="266428"/>
                </a:cubicBezTo>
                <a:cubicBezTo>
                  <a:pt x="191107" y="342660"/>
                  <a:pt x="167539" y="231141"/>
                  <a:pt x="160829" y="211010"/>
                </a:cubicBezTo>
                <a:cubicBezTo>
                  <a:pt x="165447" y="187919"/>
                  <a:pt x="163000" y="162183"/>
                  <a:pt x="174683" y="141737"/>
                </a:cubicBezTo>
                <a:cubicBezTo>
                  <a:pt x="187321" y="119620"/>
                  <a:pt x="236477" y="107284"/>
                  <a:pt x="257810" y="100173"/>
                </a:cubicBezTo>
                <a:cubicBezTo>
                  <a:pt x="280901" y="104791"/>
                  <a:pt x="308993" y="98953"/>
                  <a:pt x="327083" y="114028"/>
                </a:cubicBezTo>
                <a:cubicBezTo>
                  <a:pt x="341711" y="126218"/>
                  <a:pt x="340938" y="150405"/>
                  <a:pt x="340938" y="169446"/>
                </a:cubicBezTo>
                <a:cubicBezTo>
                  <a:pt x="340938" y="211265"/>
                  <a:pt x="345785" y="256733"/>
                  <a:pt x="327083" y="294137"/>
                </a:cubicBezTo>
                <a:cubicBezTo>
                  <a:pt x="318568" y="311168"/>
                  <a:pt x="289974" y="302761"/>
                  <a:pt x="271665" y="307992"/>
                </a:cubicBezTo>
                <a:cubicBezTo>
                  <a:pt x="257623" y="312004"/>
                  <a:pt x="243956" y="317228"/>
                  <a:pt x="230101" y="321846"/>
                </a:cubicBezTo>
                <a:cubicBezTo>
                  <a:pt x="183919" y="317228"/>
                  <a:pt x="136582" y="319249"/>
                  <a:pt x="91556" y="307992"/>
                </a:cubicBezTo>
                <a:cubicBezTo>
                  <a:pt x="78884" y="304824"/>
                  <a:pt x="64932" y="293299"/>
                  <a:pt x="63847" y="280282"/>
                </a:cubicBezTo>
                <a:cubicBezTo>
                  <a:pt x="59993" y="234030"/>
                  <a:pt x="70644" y="187609"/>
                  <a:pt x="77701" y="141737"/>
                </a:cubicBezTo>
                <a:cubicBezTo>
                  <a:pt x="79922" y="127303"/>
                  <a:pt x="82433" y="111577"/>
                  <a:pt x="91556" y="100173"/>
                </a:cubicBezTo>
                <a:cubicBezTo>
                  <a:pt x="117008" y="68358"/>
                  <a:pt x="153507" y="69119"/>
                  <a:pt x="188538" y="58610"/>
                </a:cubicBezTo>
                <a:cubicBezTo>
                  <a:pt x="216514" y="50217"/>
                  <a:pt x="271665" y="30901"/>
                  <a:pt x="271665" y="30901"/>
                </a:cubicBezTo>
                <a:cubicBezTo>
                  <a:pt x="313229" y="35519"/>
                  <a:pt x="361074" y="22303"/>
                  <a:pt x="396356" y="44755"/>
                </a:cubicBezTo>
                <a:cubicBezTo>
                  <a:pt x="420998" y="60436"/>
                  <a:pt x="424065" y="127882"/>
                  <a:pt x="424065" y="127882"/>
                </a:cubicBezTo>
                <a:cubicBezTo>
                  <a:pt x="419447" y="206391"/>
                  <a:pt x="426412" y="286452"/>
                  <a:pt x="410210" y="363410"/>
                </a:cubicBezTo>
                <a:cubicBezTo>
                  <a:pt x="406728" y="379949"/>
                  <a:pt x="340386" y="402756"/>
                  <a:pt x="327083" y="404973"/>
                </a:cubicBezTo>
                <a:cubicBezTo>
                  <a:pt x="285833" y="411848"/>
                  <a:pt x="243956" y="414210"/>
                  <a:pt x="202392" y="418828"/>
                </a:cubicBezTo>
                <a:cubicBezTo>
                  <a:pt x="170065" y="414210"/>
                  <a:pt x="135730" y="417101"/>
                  <a:pt x="105410" y="404973"/>
                </a:cubicBezTo>
                <a:cubicBezTo>
                  <a:pt x="56167" y="385276"/>
                  <a:pt x="68070" y="358002"/>
                  <a:pt x="49992" y="321846"/>
                </a:cubicBezTo>
                <a:cubicBezTo>
                  <a:pt x="42545" y="306953"/>
                  <a:pt x="31519" y="294137"/>
                  <a:pt x="22283" y="280282"/>
                </a:cubicBezTo>
                <a:cubicBezTo>
                  <a:pt x="17665" y="266428"/>
                  <a:pt x="8429" y="253323"/>
                  <a:pt x="8429" y="238719"/>
                </a:cubicBezTo>
                <a:cubicBezTo>
                  <a:pt x="8429" y="233359"/>
                  <a:pt x="-31895" y="16869"/>
                  <a:pt x="63847" y="3192"/>
                </a:cubicBezTo>
                <a:cubicBezTo>
                  <a:pt x="114136" y="-3992"/>
                  <a:pt x="165447" y="3192"/>
                  <a:pt x="216247" y="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08712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B0F0"/>
                </a:solidFill>
                <a:latin typeface="Arial Rounded MT Bold" pitchFamily="34" charset="0"/>
              </a:rPr>
              <a:t>Shape Summaries</a:t>
            </a:r>
            <a:br>
              <a:rPr lang="en-AU" dirty="0">
                <a:solidFill>
                  <a:srgbClr val="00B0F0"/>
                </a:solidFill>
                <a:latin typeface="Arial Rounded MT Bold" pitchFamily="34" charset="0"/>
              </a:rPr>
            </a:br>
            <a:r>
              <a:rPr lang="en-AU" sz="2000" dirty="0">
                <a:solidFill>
                  <a:srgbClr val="00B0F0"/>
                </a:solidFill>
                <a:latin typeface="Arial Rounded MT Bold" pitchFamily="34" charset="0"/>
              </a:rPr>
              <a:t>A great strategy for reading large amounts of information</a:t>
            </a:r>
            <a:endParaRPr lang="en-AU" dirty="0">
              <a:latin typeface="Arial Rounded MT Bold" pitchFamily="34" charset="0"/>
            </a:endParaRPr>
          </a:p>
        </p:txBody>
      </p:sp>
      <p:sp>
        <p:nvSpPr>
          <p:cNvPr id="3" name="Content Placeholder 2"/>
          <p:cNvSpPr>
            <a:spLocks noGrp="1"/>
          </p:cNvSpPr>
          <p:nvPr>
            <p:ph idx="1"/>
          </p:nvPr>
        </p:nvSpPr>
        <p:spPr>
          <a:xfrm>
            <a:off x="323528" y="1844824"/>
            <a:ext cx="5554960" cy="4525963"/>
          </a:xfrm>
        </p:spPr>
        <p:txBody>
          <a:bodyPr>
            <a:normAutofit fontScale="62500" lnSpcReduction="20000"/>
          </a:bodyPr>
          <a:lstStyle/>
          <a:p>
            <a:pPr marL="0" indent="0">
              <a:buNone/>
            </a:pPr>
            <a:r>
              <a:rPr lang="en-AU" dirty="0" smtClean="0"/>
              <a:t>Students complete a shape summary for each of the paragraphs they read.</a:t>
            </a:r>
          </a:p>
          <a:p>
            <a:pPr marL="0" indent="0">
              <a:buNone/>
            </a:pPr>
            <a:endParaRPr lang="en-AU" dirty="0"/>
          </a:p>
          <a:p>
            <a:pPr marL="0" indent="0">
              <a:buNone/>
            </a:pPr>
            <a:r>
              <a:rPr lang="en-AU" dirty="0" smtClean="0"/>
              <a:t>At the end of their reading and completion of their shape summaries, students are to write a detailed summary of everything they read. (</a:t>
            </a:r>
            <a:r>
              <a:rPr lang="en-AU" sz="2600" dirty="0" smtClean="0"/>
              <a:t>using only their shape summaries)</a:t>
            </a:r>
            <a:endParaRPr lang="en-AU" dirty="0" smtClean="0"/>
          </a:p>
          <a:p>
            <a:pPr marL="0" indent="0">
              <a:buNone/>
            </a:pPr>
            <a:endParaRPr lang="en-AU" dirty="0" smtClean="0"/>
          </a:p>
          <a:p>
            <a:pPr marL="0" indent="0">
              <a:buNone/>
            </a:pPr>
            <a:r>
              <a:rPr lang="en-AU" dirty="0" smtClean="0"/>
              <a:t>To reinforce the benefit of doing ‘shape summaries’ first, I ask students to close their books or throw away their reading.</a:t>
            </a:r>
          </a:p>
          <a:p>
            <a:pPr marL="0" indent="0">
              <a:buNone/>
            </a:pPr>
            <a:endParaRPr lang="en-AU" dirty="0" smtClean="0"/>
          </a:p>
          <a:p>
            <a:pPr marL="0" indent="0">
              <a:buNone/>
            </a:pPr>
            <a:r>
              <a:rPr lang="en-AU" dirty="0" smtClean="0"/>
              <a:t>Students are often amazed by how much they are able to write.</a:t>
            </a:r>
          </a:p>
          <a:p>
            <a:pPr marL="0" indent="0">
              <a:buNone/>
            </a:pPr>
            <a:endParaRPr lang="en-AU" dirty="0" smtClean="0"/>
          </a:p>
          <a:p>
            <a:pPr marL="0" indent="0">
              <a:buNone/>
            </a:pPr>
            <a:r>
              <a:rPr lang="en-AU" dirty="0" smtClean="0">
                <a:solidFill>
                  <a:srgbClr val="00B0F0"/>
                </a:solidFill>
              </a:rPr>
              <a:t>Great for weaker students.</a:t>
            </a:r>
            <a:endParaRPr lang="en-AU" dirty="0">
              <a:solidFill>
                <a:srgbClr val="00B0F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927578"/>
            <a:ext cx="1706185" cy="171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623" y="1822337"/>
            <a:ext cx="1884364" cy="188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Left Arrow 3"/>
          <p:cNvSpPr/>
          <p:nvPr/>
        </p:nvSpPr>
        <p:spPr>
          <a:xfrm>
            <a:off x="8346987" y="2764519"/>
            <a:ext cx="617502" cy="32567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42130">
            <a:off x="5977321" y="3663098"/>
            <a:ext cx="1459607" cy="145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7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B0F0"/>
                </a:solidFill>
                <a:latin typeface="Arial Rounded MT Bold" pitchFamily="34" charset="0"/>
              </a:rPr>
              <a:t>Bio-Cubes</a:t>
            </a:r>
            <a:endParaRPr lang="en-AU" dirty="0">
              <a:solidFill>
                <a:srgbClr val="00B0F0"/>
              </a:solidFill>
              <a:latin typeface="Arial Rounded MT Bold" pitchFamily="34" charset="0"/>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4388">
            <a:off x="611560" y="1700808"/>
            <a:ext cx="5112568" cy="381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2160" y="2407215"/>
            <a:ext cx="2736304" cy="2862322"/>
          </a:xfrm>
          <a:prstGeom prst="rect">
            <a:avLst/>
          </a:prstGeom>
          <a:noFill/>
        </p:spPr>
        <p:txBody>
          <a:bodyPr wrap="square" rtlCol="0">
            <a:spAutoFit/>
          </a:bodyPr>
          <a:lstStyle/>
          <a:p>
            <a:r>
              <a:rPr lang="en-AU" dirty="0" smtClean="0">
                <a:solidFill>
                  <a:srgbClr val="00B0F0"/>
                </a:solidFill>
                <a:latin typeface="Arial Rounded MT Bold" pitchFamily="34" charset="0"/>
              </a:rPr>
              <a:t>When</a:t>
            </a:r>
          </a:p>
          <a:p>
            <a:endParaRPr lang="en-AU" dirty="0"/>
          </a:p>
          <a:p>
            <a:r>
              <a:rPr lang="en-AU" dirty="0" smtClean="0">
                <a:latin typeface="Arial Rounded MT Bold" pitchFamily="34" charset="0"/>
              </a:rPr>
              <a:t>Great to leave for an extra</a:t>
            </a:r>
          </a:p>
          <a:p>
            <a:endParaRPr lang="en-AU" dirty="0">
              <a:latin typeface="Arial Rounded MT Bold" pitchFamily="34" charset="0"/>
            </a:endParaRPr>
          </a:p>
          <a:p>
            <a:r>
              <a:rPr lang="en-AU" dirty="0" smtClean="0">
                <a:solidFill>
                  <a:srgbClr val="00B0F0"/>
                </a:solidFill>
                <a:latin typeface="Arial Rounded MT Bold" pitchFamily="34" charset="0"/>
              </a:rPr>
              <a:t>What</a:t>
            </a:r>
          </a:p>
          <a:p>
            <a:endParaRPr lang="en-AU" dirty="0">
              <a:latin typeface="Arial Rounded MT Bold" pitchFamily="34" charset="0"/>
            </a:endParaRPr>
          </a:p>
          <a:p>
            <a:r>
              <a:rPr lang="en-AU" dirty="0" smtClean="0">
                <a:latin typeface="Arial Rounded MT Bold" pitchFamily="34" charset="0"/>
              </a:rPr>
              <a:t>This is an activity that helps students to synthesise information</a:t>
            </a:r>
            <a:endParaRPr lang="en-AU" dirty="0">
              <a:latin typeface="Arial Rounded MT Bold" pitchFamily="34" charset="0"/>
            </a:endParaRPr>
          </a:p>
        </p:txBody>
      </p:sp>
    </p:spTree>
    <p:extLst>
      <p:ext uri="{BB962C8B-B14F-4D97-AF65-F5344CB8AC3E}">
        <p14:creationId xmlns:p14="http://schemas.microsoft.com/office/powerpoint/2010/main" val="1026687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AU" sz="6600" dirty="0" smtClean="0">
                <a:solidFill>
                  <a:srgbClr val="00B0F0"/>
                </a:solidFill>
                <a:latin typeface="Arial Rounded MT Bold" pitchFamily="34" charset="0"/>
              </a:rPr>
              <a:t>3. Bag and Tag</a:t>
            </a:r>
            <a:br>
              <a:rPr lang="en-AU" sz="6600" dirty="0" smtClean="0">
                <a:solidFill>
                  <a:srgbClr val="00B0F0"/>
                </a:solidFill>
                <a:latin typeface="Arial Rounded MT Bold" pitchFamily="34" charset="0"/>
              </a:rPr>
            </a:br>
            <a:r>
              <a:rPr lang="en-AU" sz="2000" dirty="0">
                <a:solidFill>
                  <a:schemeClr val="accent5">
                    <a:lumMod val="40000"/>
                    <a:lumOff val="60000"/>
                  </a:schemeClr>
                </a:solidFill>
                <a:latin typeface="Arial Rounded MT Bold" pitchFamily="34" charset="0"/>
                <a:cs typeface="Aharoni" pitchFamily="2" charset="-79"/>
              </a:rPr>
              <a:t>Thinking routines and literacy strategies for </a:t>
            </a:r>
            <a:r>
              <a:rPr lang="en-AU" sz="2000" dirty="0" smtClean="0">
                <a:solidFill>
                  <a:schemeClr val="accent5">
                    <a:lumMod val="40000"/>
                    <a:lumOff val="60000"/>
                  </a:schemeClr>
                </a:solidFill>
                <a:latin typeface="Arial Rounded MT Bold" pitchFamily="34" charset="0"/>
                <a:cs typeface="Aharoni" pitchFamily="2" charset="-79"/>
              </a:rPr>
              <a:t>ending the lesson</a:t>
            </a:r>
            <a:r>
              <a:rPr lang="en-AU" sz="2000" dirty="0" smtClean="0">
                <a:solidFill>
                  <a:schemeClr val="accent5">
                    <a:lumMod val="40000"/>
                    <a:lumOff val="60000"/>
                  </a:schemeClr>
                </a:solidFill>
                <a:latin typeface="Kahootz Fres1" pitchFamily="18" charset="0"/>
                <a:cs typeface="Aharoni" pitchFamily="2" charset="-79"/>
              </a:rPr>
              <a:t>.</a:t>
            </a:r>
            <a:endParaRPr lang="en-AU" sz="2000" dirty="0">
              <a:solidFill>
                <a:srgbClr val="00B0F0"/>
              </a:solidFill>
              <a:latin typeface="Kahootz Fres1" pitchFamily="18" charset="0"/>
            </a:endParaRPr>
          </a:p>
        </p:txBody>
      </p:sp>
      <p:sp>
        <p:nvSpPr>
          <p:cNvPr id="3" name="Content Placeholder 2"/>
          <p:cNvSpPr>
            <a:spLocks noGrp="1"/>
          </p:cNvSpPr>
          <p:nvPr>
            <p:ph idx="1"/>
          </p:nvPr>
        </p:nvSpPr>
        <p:spPr>
          <a:xfrm>
            <a:off x="1115616" y="1827624"/>
            <a:ext cx="1882552" cy="604663"/>
          </a:xfrm>
          <a:solidFill>
            <a:schemeClr val="tx1">
              <a:lumMod val="95000"/>
            </a:schemeClr>
          </a:solidFill>
          <a:ln w="31750">
            <a:solidFill>
              <a:srgbClr val="00B0F0"/>
            </a:solidFill>
          </a:ln>
        </p:spPr>
        <p:txBody>
          <a:bodyPr>
            <a:normAutofit fontScale="92500"/>
          </a:bodyPr>
          <a:lstStyle/>
          <a:p>
            <a:pPr marL="0" indent="0">
              <a:buNone/>
            </a:pPr>
            <a:r>
              <a:rPr lang="en-AU" b="1" dirty="0" smtClean="0">
                <a:solidFill>
                  <a:schemeClr val="bg1"/>
                </a:solidFill>
                <a:latin typeface="Arial Rounded MT Bold" pitchFamily="34" charset="0"/>
              </a:rPr>
              <a:t>Exit Slips</a:t>
            </a:r>
          </a:p>
          <a:p>
            <a:pPr marL="0" indent="0">
              <a:buNone/>
            </a:pPr>
            <a:endParaRPr lang="en-AU" b="1" dirty="0">
              <a:latin typeface="Kahootz NifeSharp" pitchFamily="2" charset="0"/>
            </a:endParaRPr>
          </a:p>
        </p:txBody>
      </p:sp>
      <p:sp>
        <p:nvSpPr>
          <p:cNvPr id="4" name="TextBox 3"/>
          <p:cNvSpPr txBox="1"/>
          <p:nvPr/>
        </p:nvSpPr>
        <p:spPr>
          <a:xfrm rot="20928957">
            <a:off x="6012160" y="2658452"/>
            <a:ext cx="2304256" cy="584775"/>
          </a:xfrm>
          <a:prstGeom prst="rect">
            <a:avLst/>
          </a:prstGeom>
          <a:solidFill>
            <a:schemeClr val="tx1">
              <a:lumMod val="95000"/>
            </a:schemeClr>
          </a:solidFill>
          <a:ln w="22225">
            <a:solidFill>
              <a:srgbClr val="00B0F0"/>
            </a:solidFill>
          </a:ln>
        </p:spPr>
        <p:txBody>
          <a:bodyPr wrap="square" rtlCol="0">
            <a:spAutoFit/>
          </a:bodyPr>
          <a:lstStyle/>
          <a:p>
            <a:r>
              <a:rPr lang="en-AU" sz="3200" b="1" dirty="0" smtClean="0">
                <a:solidFill>
                  <a:schemeClr val="bg1"/>
                </a:solidFill>
                <a:latin typeface="Arial Rounded MT Bold" pitchFamily="34" charset="0"/>
              </a:rPr>
              <a:t>Headlines</a:t>
            </a:r>
            <a:endParaRPr lang="en-AU" sz="3200" b="1" dirty="0">
              <a:solidFill>
                <a:schemeClr val="bg1"/>
              </a:solidFill>
              <a:latin typeface="Arial Rounded MT Bold" pitchFamily="34" charset="0"/>
            </a:endParaRPr>
          </a:p>
        </p:txBody>
      </p:sp>
      <p:sp>
        <p:nvSpPr>
          <p:cNvPr id="5" name="Rectangle 4"/>
          <p:cNvSpPr/>
          <p:nvPr/>
        </p:nvSpPr>
        <p:spPr>
          <a:xfrm rot="21387957">
            <a:off x="423369" y="2541540"/>
            <a:ext cx="4456162" cy="3970318"/>
          </a:xfrm>
          <a:prstGeom prst="rect">
            <a:avLst/>
          </a:prstGeom>
        </p:spPr>
        <p:txBody>
          <a:bodyPr wrap="square">
            <a:spAutoFit/>
          </a:bodyPr>
          <a:lstStyle/>
          <a:p>
            <a:r>
              <a:rPr lang="en-AU" b="1" dirty="0" smtClean="0">
                <a:solidFill>
                  <a:srgbClr val="00B0F0"/>
                </a:solidFill>
                <a:latin typeface="Arial Rounded MT Bold" pitchFamily="34" charset="0"/>
              </a:rPr>
              <a:t>What?</a:t>
            </a:r>
          </a:p>
          <a:p>
            <a:r>
              <a:rPr lang="en-AU" b="1" dirty="0" smtClean="0"/>
              <a:t>Exit </a:t>
            </a:r>
            <a:r>
              <a:rPr lang="en-AU" b="1" dirty="0"/>
              <a:t>slips are written student responses to questions you pose at the end of class. At the end of the school day, or at the end of an important learning activity is an excellent time to use exit slips. </a:t>
            </a:r>
            <a:endParaRPr lang="en-AU" b="1" dirty="0" smtClean="0"/>
          </a:p>
          <a:p>
            <a:r>
              <a:rPr lang="en-AU" b="1" dirty="0" smtClean="0">
                <a:solidFill>
                  <a:srgbClr val="00B0F0"/>
                </a:solidFill>
                <a:latin typeface="Arial Rounded MT Bold" pitchFamily="34" charset="0"/>
              </a:rPr>
              <a:t>Why?</a:t>
            </a:r>
            <a:endParaRPr lang="en-AU" b="1" dirty="0">
              <a:solidFill>
                <a:srgbClr val="00B0F0"/>
              </a:solidFill>
              <a:latin typeface="Arial Rounded MT Bold" pitchFamily="34" charset="0"/>
            </a:endParaRPr>
          </a:p>
          <a:p>
            <a:r>
              <a:rPr lang="en-AU" b="1" dirty="0" smtClean="0"/>
              <a:t>They are great for a quick assessment tool, also good for diagnostic assessment and a vehicle for planning future lessons.</a:t>
            </a:r>
          </a:p>
          <a:p>
            <a:r>
              <a:rPr lang="en-AU" b="1" dirty="0" smtClean="0">
                <a:solidFill>
                  <a:srgbClr val="00B0F0"/>
                </a:solidFill>
                <a:latin typeface="Arial Rounded MT Bold" pitchFamily="34" charset="0"/>
              </a:rPr>
              <a:t>Variation</a:t>
            </a:r>
          </a:p>
          <a:p>
            <a:r>
              <a:rPr lang="en-AU" b="1" dirty="0" smtClean="0"/>
              <a:t>This can be used as an entry slip, used in conjunction with homework. A way to begin the lesson and focus students’ thinking.</a:t>
            </a:r>
            <a:endParaRPr lang="en-AU" b="1" dirty="0"/>
          </a:p>
        </p:txBody>
      </p:sp>
      <p:sp>
        <p:nvSpPr>
          <p:cNvPr id="6" name="Rectangle 1"/>
          <p:cNvSpPr>
            <a:spLocks noChangeArrowheads="1"/>
          </p:cNvSpPr>
          <p:nvPr/>
        </p:nvSpPr>
        <p:spPr bwMode="auto">
          <a:xfrm>
            <a:off x="5436096" y="3762453"/>
            <a:ext cx="345638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rgbClr val="00B0F0"/>
                </a:solidFill>
                <a:effectLst/>
                <a:latin typeface="Arial Rounded MT Bold" pitchFamily="34" charset="0"/>
                <a:cs typeface="Times New Roman" pitchFamily="18" charset="0"/>
              </a:rPr>
              <a:t>What?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cs typeface="Times New Roman" pitchFamily="18" charset="0"/>
              </a:rPr>
              <a:t>Used to get the students to summing</a:t>
            </a:r>
            <a:r>
              <a:rPr kumimoji="0" lang="en-US" sz="1600" b="1" i="0" u="none" strike="noStrike" cap="none" normalizeH="0" dirty="0" smtClean="0">
                <a:ln>
                  <a:noFill/>
                </a:ln>
                <a:effectLst/>
                <a:cs typeface="Times New Roman" pitchFamily="18" charset="0"/>
              </a:rPr>
              <a:t> up and capturing the essence</a:t>
            </a:r>
            <a:r>
              <a:rPr lang="en-US" sz="1600" b="1" dirty="0" smtClean="0">
                <a:cs typeface="Times New Roman" pitchFamily="18" charset="0"/>
              </a:rPr>
              <a:t> of a concept, idea or topic.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rgbClr val="00B0F0"/>
                </a:solidFill>
                <a:effectLst/>
                <a:latin typeface="Arial Rounded MT Bold" pitchFamily="34" charset="0"/>
                <a:cs typeface="Times New Roman" pitchFamily="18" charset="0"/>
              </a:rPr>
              <a:t>How?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cs typeface="Times New Roman" pitchFamily="18" charset="0"/>
              </a:rPr>
              <a:t>The routine asks one core question:</a:t>
            </a:r>
            <a:endParaRPr kumimoji="0" lang="en-US" sz="1600" b="1"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cs typeface="Arial" pitchFamily="34" charset="0"/>
              </a:rPr>
              <a:t>If you were to write a headline for this topic or issue right now that captured the most important aspect that should be remembered, what would that headline be?</a:t>
            </a:r>
            <a:endParaRPr kumimoji="0" lang="en-US" sz="16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573685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B0F0"/>
                </a:solidFill>
                <a:latin typeface="Arial Rounded MT Bold" pitchFamily="34" charset="0"/>
              </a:rPr>
              <a:t>One Last Thing…</a:t>
            </a:r>
            <a:endParaRPr lang="en-AU" b="1" dirty="0">
              <a:solidFill>
                <a:srgbClr val="00B0F0"/>
              </a:solidFill>
              <a:latin typeface="Arial Rounded MT Bold" pitchFamily="34" charset="0"/>
            </a:endParaRPr>
          </a:p>
        </p:txBody>
      </p:sp>
      <p:sp>
        <p:nvSpPr>
          <p:cNvPr id="3" name="Content Placeholder 2"/>
          <p:cNvSpPr>
            <a:spLocks noGrp="1"/>
          </p:cNvSpPr>
          <p:nvPr>
            <p:ph idx="1"/>
          </p:nvPr>
        </p:nvSpPr>
        <p:spPr>
          <a:xfrm>
            <a:off x="3635896" y="1700808"/>
            <a:ext cx="1882552" cy="676672"/>
          </a:xfrm>
        </p:spPr>
        <p:txBody>
          <a:bodyPr>
            <a:normAutofit fontScale="92500"/>
          </a:bodyPr>
          <a:lstStyle/>
          <a:p>
            <a:pPr marL="0" indent="0">
              <a:buNone/>
            </a:pPr>
            <a:r>
              <a:rPr lang="en-AU" dirty="0" smtClean="0">
                <a:solidFill>
                  <a:srgbClr val="FF0066"/>
                </a:solidFill>
                <a:latin typeface="Arial Rounded MT Bold" pitchFamily="34" charset="0"/>
              </a:rPr>
              <a:t>25 words</a:t>
            </a:r>
            <a:endParaRPr lang="en-AU" dirty="0">
              <a:solidFill>
                <a:srgbClr val="FF0066"/>
              </a:solidFill>
              <a:latin typeface="Arial Rounded MT Bold" pitchFamily="34" charset="0"/>
            </a:endParaRPr>
          </a:p>
        </p:txBody>
      </p:sp>
      <p:sp>
        <p:nvSpPr>
          <p:cNvPr id="5" name="TextBox 4"/>
          <p:cNvSpPr txBox="1"/>
          <p:nvPr/>
        </p:nvSpPr>
        <p:spPr>
          <a:xfrm rot="21375331">
            <a:off x="1183844" y="2698166"/>
            <a:ext cx="6696744" cy="2308324"/>
          </a:xfrm>
          <a:prstGeom prst="rect">
            <a:avLst/>
          </a:prstGeom>
          <a:noFill/>
        </p:spPr>
        <p:txBody>
          <a:bodyPr wrap="square" rtlCol="0">
            <a:spAutoFit/>
          </a:bodyPr>
          <a:lstStyle/>
          <a:p>
            <a:r>
              <a:rPr lang="en-AU" dirty="0" smtClean="0">
                <a:solidFill>
                  <a:srgbClr val="00B0F0"/>
                </a:solidFill>
                <a:latin typeface="Arial Rounded MT Bold" pitchFamily="34" charset="0"/>
              </a:rPr>
              <a:t>What?</a:t>
            </a:r>
          </a:p>
          <a:p>
            <a:r>
              <a:rPr lang="en-AU" dirty="0" smtClean="0"/>
              <a:t>In this activity students are asked to write a 25 word definition of a concept or idea covered in class.  The key is to write only 25 words, no more and no less.</a:t>
            </a:r>
          </a:p>
          <a:p>
            <a:endParaRPr lang="en-AU" dirty="0" smtClean="0"/>
          </a:p>
          <a:p>
            <a:r>
              <a:rPr lang="en-AU" dirty="0" smtClean="0">
                <a:solidFill>
                  <a:srgbClr val="00B0F0"/>
                </a:solidFill>
                <a:latin typeface="Arial Rounded MT Bold" pitchFamily="34" charset="0"/>
              </a:rPr>
              <a:t>Why?</a:t>
            </a:r>
            <a:endParaRPr lang="en-AU" dirty="0">
              <a:solidFill>
                <a:srgbClr val="00B0F0"/>
              </a:solidFill>
              <a:latin typeface="Arial Rounded MT Bold" pitchFamily="34" charset="0"/>
            </a:endParaRPr>
          </a:p>
          <a:p>
            <a:r>
              <a:rPr lang="en-AU" dirty="0" smtClean="0"/>
              <a:t>This encourages the wafflers to be succinct and the strugglers to extend themselves.</a:t>
            </a:r>
            <a:endParaRPr lang="en-AU" dirty="0"/>
          </a:p>
        </p:txBody>
      </p:sp>
    </p:spTree>
    <p:extLst>
      <p:ext uri="{BB962C8B-B14F-4D97-AF65-F5344CB8AC3E}">
        <p14:creationId xmlns:p14="http://schemas.microsoft.com/office/powerpoint/2010/main" val="1117005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99494"/>
            <a:ext cx="3675147" cy="367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93049" y="5146639"/>
            <a:ext cx="5400600" cy="1477328"/>
          </a:xfrm>
          <a:prstGeom prst="rect">
            <a:avLst/>
          </a:prstGeom>
          <a:noFill/>
          <a:ln>
            <a:noFill/>
          </a:ln>
        </p:spPr>
        <p:txBody>
          <a:bodyPr wrap="square">
            <a:spAutoFit/>
          </a:bodyPr>
          <a:lstStyle/>
          <a:p>
            <a:pPr algn="ctr"/>
            <a:r>
              <a:rPr lang="en-AU" b="1" dirty="0">
                <a:latin typeface="Goudy Old Style" pitchFamily="18" charset="0"/>
              </a:rPr>
              <a:t>Thank you for taking part in this workshop.</a:t>
            </a:r>
          </a:p>
          <a:p>
            <a:pPr algn="ctr"/>
            <a:endParaRPr lang="en-AU" b="1" dirty="0">
              <a:latin typeface="Goudy Old Style" pitchFamily="18" charset="0"/>
            </a:endParaRPr>
          </a:p>
          <a:p>
            <a:pPr algn="ctr"/>
            <a:r>
              <a:rPr lang="en-AU" b="1" dirty="0">
                <a:latin typeface="Goudy Old Style" pitchFamily="18" charset="0"/>
              </a:rPr>
              <a:t>If you would like information on any other thinking routines or literacy strategies, please email:</a:t>
            </a:r>
          </a:p>
          <a:p>
            <a:pPr algn="ctr"/>
            <a:r>
              <a:rPr lang="en-AU" b="1" dirty="0">
                <a:latin typeface="Goudy Old Style" pitchFamily="18" charset="0"/>
              </a:rPr>
              <a:t>sst@gwsc.vic.edu.au</a:t>
            </a:r>
          </a:p>
        </p:txBody>
      </p:sp>
    </p:spTree>
    <p:extLst>
      <p:ext uri="{BB962C8B-B14F-4D97-AF65-F5344CB8AC3E}">
        <p14:creationId xmlns:p14="http://schemas.microsoft.com/office/powerpoint/2010/main" val="392131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p:cNvSpPr>
          <p:nvPr>
            <p:ph type="title"/>
          </p:nvPr>
        </p:nvSpPr>
        <p:spPr>
          <a:xfrm>
            <a:off x="457200" y="274639"/>
            <a:ext cx="8229600" cy="778097"/>
          </a:xfrm>
          <a:solidFill>
            <a:schemeClr val="bg1"/>
          </a:solidFill>
          <a:ln>
            <a:noFill/>
          </a:ln>
        </p:spPr>
        <p:txBody>
          <a:bodyPr>
            <a:normAutofit fontScale="90000"/>
          </a:bodyPr>
          <a:lstStyle/>
          <a:p>
            <a:pPr eaLnBrk="1" hangingPunct="1"/>
            <a:r>
              <a:rPr lang="en-AU" sz="4000" dirty="0" smtClean="0">
                <a:solidFill>
                  <a:srgbClr val="00B0F0"/>
                </a:solidFill>
                <a:latin typeface="Kahootz Fres1" pitchFamily="18" charset="0"/>
              </a:rPr>
              <a:t/>
            </a:r>
            <a:br>
              <a:rPr lang="en-AU" sz="4000" dirty="0" smtClean="0">
                <a:solidFill>
                  <a:srgbClr val="00B0F0"/>
                </a:solidFill>
                <a:latin typeface="Kahootz Fres1" pitchFamily="18" charset="0"/>
              </a:rPr>
            </a:br>
            <a:r>
              <a:rPr lang="en-AU" sz="5400" dirty="0" smtClean="0">
                <a:solidFill>
                  <a:srgbClr val="00B0F0"/>
                </a:solidFill>
                <a:latin typeface="Arial Rounded MT Bold" pitchFamily="34" charset="0"/>
              </a:rPr>
              <a:t>Visible thinking in action</a:t>
            </a:r>
          </a:p>
        </p:txBody>
      </p:sp>
      <p:sp>
        <p:nvSpPr>
          <p:cNvPr id="19459" name="Rectangle 9"/>
          <p:cNvSpPr>
            <a:spLocks noGrp="1"/>
          </p:cNvSpPr>
          <p:nvPr>
            <p:ph type="body" sz="half" idx="2"/>
          </p:nvPr>
        </p:nvSpPr>
        <p:spPr>
          <a:xfrm>
            <a:off x="3083880" y="1693373"/>
            <a:ext cx="5808600" cy="4759963"/>
          </a:xfrm>
        </p:spPr>
        <p:txBody>
          <a:bodyPr>
            <a:normAutofit fontScale="47500" lnSpcReduction="20000"/>
          </a:bodyPr>
          <a:lstStyle/>
          <a:p>
            <a:pPr eaLnBrk="1" hangingPunct="1">
              <a:lnSpc>
                <a:spcPct val="80000"/>
              </a:lnSpc>
              <a:buFont typeface="Arial" charset="0"/>
              <a:buNone/>
            </a:pPr>
            <a:r>
              <a:rPr lang="en-AU" sz="5100" b="1" dirty="0" smtClean="0">
                <a:solidFill>
                  <a:srgbClr val="00B0F0"/>
                </a:solidFill>
                <a:latin typeface="Arial Rounded MT Bold" pitchFamily="34" charset="0"/>
              </a:rPr>
              <a:t>Visible thinking;</a:t>
            </a:r>
          </a:p>
          <a:p>
            <a:pPr eaLnBrk="1" hangingPunct="1">
              <a:lnSpc>
                <a:spcPct val="80000"/>
              </a:lnSpc>
              <a:buFont typeface="Arial" charset="0"/>
              <a:buNone/>
            </a:pPr>
            <a:endParaRPr lang="en-AU" sz="1400" b="1" dirty="0" smtClean="0"/>
          </a:p>
          <a:p>
            <a:pPr>
              <a:lnSpc>
                <a:spcPct val="170000"/>
              </a:lnSpc>
            </a:pPr>
            <a:r>
              <a:rPr lang="en-AU" sz="2900" b="1" dirty="0" smtClean="0">
                <a:latin typeface="Arial" pitchFamily="34" charset="0"/>
                <a:cs typeface="Arial" pitchFamily="34" charset="0"/>
              </a:rPr>
              <a:t>Helps students to gain a deeper understanding of content.</a:t>
            </a:r>
          </a:p>
          <a:p>
            <a:pPr marL="0" indent="0">
              <a:lnSpc>
                <a:spcPct val="170000"/>
              </a:lnSpc>
              <a:buNone/>
            </a:pPr>
            <a:endParaRPr lang="en-AU" sz="2900" b="1" dirty="0" smtClean="0">
              <a:latin typeface="Arial" pitchFamily="34" charset="0"/>
              <a:cs typeface="Arial" pitchFamily="34" charset="0"/>
            </a:endParaRPr>
          </a:p>
          <a:p>
            <a:pPr>
              <a:lnSpc>
                <a:spcPct val="170000"/>
              </a:lnSpc>
            </a:pPr>
            <a:r>
              <a:rPr lang="en-AU" sz="2900" b="1" dirty="0" smtClean="0">
                <a:latin typeface="Arial" pitchFamily="34" charset="0"/>
                <a:cs typeface="Arial" pitchFamily="34" charset="0"/>
              </a:rPr>
              <a:t>Students have a greater motivation for learning.</a:t>
            </a:r>
          </a:p>
          <a:p>
            <a:pPr>
              <a:lnSpc>
                <a:spcPct val="170000"/>
              </a:lnSpc>
            </a:pPr>
            <a:endParaRPr lang="en-AU" sz="2900" b="1" dirty="0" smtClean="0">
              <a:latin typeface="Arial" pitchFamily="34" charset="0"/>
              <a:cs typeface="Arial" pitchFamily="34" charset="0"/>
            </a:endParaRPr>
          </a:p>
          <a:p>
            <a:pPr>
              <a:lnSpc>
                <a:spcPct val="170000"/>
              </a:lnSpc>
            </a:pPr>
            <a:r>
              <a:rPr lang="en-AU" sz="2900" b="1" dirty="0" smtClean="0">
                <a:latin typeface="Arial" pitchFamily="34" charset="0"/>
                <a:cs typeface="Arial" pitchFamily="34" charset="0"/>
              </a:rPr>
              <a:t>Helps to develop the learners' thinking and learning abilities.</a:t>
            </a:r>
          </a:p>
          <a:p>
            <a:pPr>
              <a:lnSpc>
                <a:spcPct val="170000"/>
              </a:lnSpc>
            </a:pPr>
            <a:endParaRPr lang="en-AU" sz="2900" b="1" dirty="0" smtClean="0">
              <a:latin typeface="Arial" pitchFamily="34" charset="0"/>
              <a:cs typeface="Arial" pitchFamily="34" charset="0"/>
            </a:endParaRPr>
          </a:p>
          <a:p>
            <a:pPr>
              <a:lnSpc>
                <a:spcPct val="170000"/>
              </a:lnSpc>
            </a:pPr>
            <a:r>
              <a:rPr lang="en-AU" sz="2900" b="1" dirty="0" smtClean="0">
                <a:latin typeface="Arial" pitchFamily="34" charset="0"/>
                <a:cs typeface="Arial" pitchFamily="34" charset="0"/>
              </a:rPr>
              <a:t>Helps to develop learners' attitudes toward thinking and learning and their alertness to opportunities for thinking and learning.</a:t>
            </a:r>
          </a:p>
          <a:p>
            <a:pPr>
              <a:lnSpc>
                <a:spcPct val="170000"/>
              </a:lnSpc>
            </a:pPr>
            <a:endParaRPr lang="en-AU" sz="2900" b="1" dirty="0" smtClean="0">
              <a:latin typeface="Arial" pitchFamily="34" charset="0"/>
              <a:cs typeface="Arial" pitchFamily="34" charset="0"/>
            </a:endParaRPr>
          </a:p>
          <a:p>
            <a:pPr>
              <a:lnSpc>
                <a:spcPct val="170000"/>
              </a:lnSpc>
            </a:pPr>
            <a:r>
              <a:rPr lang="en-AU" sz="2900" b="1" dirty="0" smtClean="0">
                <a:latin typeface="Arial" pitchFamily="34" charset="0"/>
                <a:cs typeface="Arial" pitchFamily="34" charset="0"/>
              </a:rPr>
              <a:t>Helps to create a community of enthusiastically engaged thinkers and learners.</a:t>
            </a:r>
            <a:endParaRPr lang="en-AU" sz="2900" dirty="0" smtClean="0">
              <a:latin typeface="Arial" pitchFamily="34" charset="0"/>
              <a:cs typeface="Arial" pitchFamily="34" charset="0"/>
            </a:endParaRPr>
          </a:p>
          <a:p>
            <a:pPr eaLnBrk="1" hangingPunct="1">
              <a:lnSpc>
                <a:spcPct val="170000"/>
              </a:lnSpc>
            </a:pPr>
            <a:endParaRPr lang="en-AU" sz="2400" dirty="0" smtClean="0"/>
          </a:p>
        </p:txBody>
      </p:sp>
      <p:pic>
        <p:nvPicPr>
          <p:cNvPr id="19460" name="Picture 7" descr="shapeimage_2"/>
          <p:cNvPicPr>
            <a:picLocks noChangeAspect="1" noChangeArrowheads="1"/>
          </p:cNvPicPr>
          <p:nvPr/>
        </p:nvPicPr>
        <p:blipFill>
          <a:blip r:embed="rId4" cstate="print"/>
          <a:srcRect/>
          <a:stretch>
            <a:fillRect/>
          </a:stretch>
        </p:blipFill>
        <p:spPr bwMode="auto">
          <a:xfrm>
            <a:off x="539750" y="1696852"/>
            <a:ext cx="1367086" cy="1768288"/>
          </a:xfrm>
          <a:prstGeom prst="rect">
            <a:avLst/>
          </a:prstGeom>
          <a:noFill/>
          <a:ln w="57150">
            <a:solidFill>
              <a:srgbClr val="00B0F0"/>
            </a:solid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6187">
            <a:off x="821791" y="3269373"/>
            <a:ext cx="2170091" cy="150961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403">
            <a:off x="498700" y="4653136"/>
            <a:ext cx="2182835" cy="1634588"/>
          </a:xfrm>
          <a:prstGeom prst="rect">
            <a:avLst/>
          </a:prstGeom>
          <a:ln w="25400">
            <a:solidFill>
              <a:srgbClr val="00B0F0"/>
            </a:solidFill>
          </a:ln>
        </p:spPr>
      </p:pic>
    </p:spTree>
    <p:custDataLst>
      <p:tags r:id="rId1"/>
    </p:custDataLst>
    <p:extLst>
      <p:ext uri="{BB962C8B-B14F-4D97-AF65-F5344CB8AC3E}">
        <p14:creationId xmlns:p14="http://schemas.microsoft.com/office/powerpoint/2010/main" val="3677242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600" dirty="0" smtClean="0">
                <a:solidFill>
                  <a:srgbClr val="FF0066"/>
                </a:solidFill>
                <a:latin typeface="Arial Rounded MT Bold" pitchFamily="34" charset="0"/>
              </a:rPr>
              <a:t>Acknowledgements</a:t>
            </a:r>
            <a:endParaRPr lang="en-AU" sz="6600" dirty="0">
              <a:solidFill>
                <a:srgbClr val="FF0066"/>
              </a:solidFill>
              <a:latin typeface="Arial Rounded MT Bold"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AU" dirty="0" smtClean="0">
                <a:latin typeface="Arial Rounded MT Bold" pitchFamily="34" charset="0"/>
              </a:rPr>
              <a:t>Visible Thinking Routines</a:t>
            </a:r>
          </a:p>
          <a:p>
            <a:pPr marL="0" indent="0">
              <a:buNone/>
            </a:pPr>
            <a:r>
              <a:rPr lang="en-AU" sz="2000" dirty="0">
                <a:latin typeface="Arial Rounded MT Bold" pitchFamily="34" charset="0"/>
                <a:hlinkClick r:id="rId2"/>
              </a:rPr>
              <a:t>http://</a:t>
            </a:r>
            <a:r>
              <a:rPr lang="en-AU" sz="2000" dirty="0" smtClean="0">
                <a:latin typeface="Arial Rounded MT Bold" pitchFamily="34" charset="0"/>
                <a:hlinkClick r:id="rId2"/>
              </a:rPr>
              <a:t>pzweb.harvard.edu/vt/VisibleThinking_html_files/03_ThinkingRoutines/03a_ThinkingRoutines.html</a:t>
            </a:r>
            <a:endParaRPr lang="en-AU" sz="2000" dirty="0" smtClean="0">
              <a:latin typeface="Arial Rounded MT Bold" pitchFamily="34" charset="0"/>
            </a:endParaRPr>
          </a:p>
          <a:p>
            <a:pPr marL="0" indent="0">
              <a:buNone/>
            </a:pPr>
            <a:endParaRPr lang="en-AU" sz="2000" dirty="0">
              <a:latin typeface="Arial Rounded MT Bold" pitchFamily="34" charset="0"/>
            </a:endParaRPr>
          </a:p>
          <a:p>
            <a:pPr marL="0" indent="0">
              <a:buNone/>
            </a:pPr>
            <a:r>
              <a:rPr lang="en-AU" dirty="0" smtClean="0">
                <a:latin typeface="Arial Rounded MT Bold" pitchFamily="34" charset="0"/>
              </a:rPr>
              <a:t>Vocabulary quotes</a:t>
            </a:r>
          </a:p>
          <a:p>
            <a:pPr marL="0" indent="0">
              <a:buNone/>
            </a:pPr>
            <a:r>
              <a:rPr lang="en-AU" dirty="0">
                <a:latin typeface="Arial Rounded MT Bold" pitchFamily="34" charset="0"/>
                <a:hlinkClick r:id="rId3"/>
              </a:rPr>
              <a:t>http://www.australiancurriculum.edu.au/GeneralCapabilities/Literacy/Introduction/Introduction</a:t>
            </a:r>
            <a:endParaRPr lang="en-AU" dirty="0" smtClean="0">
              <a:latin typeface="Arial Rounded MT Bold" pitchFamily="34" charset="0"/>
            </a:endParaRPr>
          </a:p>
          <a:p>
            <a:pPr marL="0" indent="0">
              <a:buNone/>
            </a:pPr>
            <a:endParaRPr lang="en-AU" dirty="0">
              <a:latin typeface="Arial Rounded MT Bold" pitchFamily="34" charset="0"/>
            </a:endParaRPr>
          </a:p>
          <a:p>
            <a:pPr marL="0" indent="0">
              <a:buNone/>
            </a:pPr>
            <a:r>
              <a:rPr lang="en-AU" dirty="0" smtClean="0">
                <a:latin typeface="Arial Rounded MT Bold" pitchFamily="34" charset="0"/>
              </a:rPr>
              <a:t>Literacy</a:t>
            </a:r>
          </a:p>
          <a:p>
            <a:pPr marL="0" indent="0">
              <a:buNone/>
            </a:pPr>
            <a:r>
              <a:rPr lang="en-AU" sz="2600" dirty="0" smtClean="0">
                <a:latin typeface="Arial Rounded MT Bold" pitchFamily="34" charset="0"/>
              </a:rPr>
              <a:t>Handouts, courtesy of R Cooney, Literacy Coordinator at GWSC.</a:t>
            </a:r>
          </a:p>
          <a:p>
            <a:pPr marL="0" indent="0">
              <a:buNone/>
            </a:pPr>
            <a:endParaRPr lang="en-AU" dirty="0">
              <a:latin typeface="Arial Rounded MT Bold" pitchFamily="34" charset="0"/>
            </a:endParaRPr>
          </a:p>
          <a:p>
            <a:pPr marL="0" indent="0">
              <a:buNone/>
            </a:pPr>
            <a:r>
              <a:rPr lang="en-AU" dirty="0" smtClean="0">
                <a:latin typeface="Arial Rounded MT Bold" pitchFamily="34" charset="0"/>
              </a:rPr>
              <a:t>YouTube Clip</a:t>
            </a:r>
          </a:p>
          <a:p>
            <a:pPr marL="0" indent="0">
              <a:buNone/>
            </a:pPr>
            <a:r>
              <a:rPr lang="en-AU" sz="2200" dirty="0">
                <a:latin typeface="Arial Rounded MT Bold" pitchFamily="34" charset="0"/>
                <a:hlinkClick r:id="rId4"/>
              </a:rPr>
              <a:t>http://www.youtube.com/watch?v=518XP8prwZo</a:t>
            </a:r>
            <a:endParaRPr lang="en-AU" sz="2200" dirty="0" smtClean="0">
              <a:latin typeface="Arial Rounded MT Bold" pitchFamily="34" charset="0"/>
            </a:endParaRPr>
          </a:p>
          <a:p>
            <a:pPr marL="0" indent="0">
              <a:buNone/>
            </a:pPr>
            <a:endParaRPr lang="en-AU" dirty="0" smtClean="0">
              <a:latin typeface="Kahootz Fres1" pitchFamily="18" charset="0"/>
            </a:endParaRPr>
          </a:p>
          <a:p>
            <a:pPr marL="0" indent="0">
              <a:buNone/>
            </a:pPr>
            <a:endParaRPr lang="en-AU" sz="2000" dirty="0"/>
          </a:p>
        </p:txBody>
      </p:sp>
    </p:spTree>
    <p:extLst>
      <p:ext uri="{BB962C8B-B14F-4D97-AF65-F5344CB8AC3E}">
        <p14:creationId xmlns:p14="http://schemas.microsoft.com/office/powerpoint/2010/main" val="111320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solidFill>
                  <a:srgbClr val="00B0F0"/>
                </a:solidFill>
                <a:latin typeface="Arial Rounded MT Bold" pitchFamily="34" charset="0"/>
              </a:rPr>
              <a:t>See Think Wonder</a:t>
            </a:r>
            <a:endParaRPr lang="en-AU" dirty="0">
              <a:solidFill>
                <a:srgbClr val="00B0F0"/>
              </a:solidFill>
              <a:latin typeface="Arial Rounded MT Bold"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757" y="1665674"/>
            <a:ext cx="3905791" cy="3888432"/>
          </a:xfrm>
          <a:prstGeom prst="rect">
            <a:avLst/>
          </a:prstGeom>
        </p:spPr>
      </p:pic>
      <p:sp>
        <p:nvSpPr>
          <p:cNvPr id="7" name="TextBox 6"/>
          <p:cNvSpPr txBox="1"/>
          <p:nvPr/>
        </p:nvSpPr>
        <p:spPr>
          <a:xfrm rot="21195628">
            <a:off x="265891" y="2687616"/>
            <a:ext cx="2113021" cy="369332"/>
          </a:xfrm>
          <a:prstGeom prst="rect">
            <a:avLst/>
          </a:prstGeom>
          <a:noFill/>
        </p:spPr>
        <p:txBody>
          <a:bodyPr wrap="square" rtlCol="0">
            <a:spAutoFit/>
          </a:bodyPr>
          <a:lstStyle/>
          <a:p>
            <a:r>
              <a:rPr lang="en-AU" b="1" dirty="0" smtClean="0">
                <a:solidFill>
                  <a:srgbClr val="00B050"/>
                </a:solidFill>
              </a:rPr>
              <a:t>What can you see?</a:t>
            </a:r>
            <a:endParaRPr lang="en-AU" b="1" dirty="0">
              <a:solidFill>
                <a:srgbClr val="00B050"/>
              </a:solidFill>
            </a:endParaRPr>
          </a:p>
        </p:txBody>
      </p:sp>
      <p:sp>
        <p:nvSpPr>
          <p:cNvPr id="8" name="TextBox 7"/>
          <p:cNvSpPr txBox="1"/>
          <p:nvPr/>
        </p:nvSpPr>
        <p:spPr>
          <a:xfrm>
            <a:off x="3500559" y="5868777"/>
            <a:ext cx="2160240" cy="646331"/>
          </a:xfrm>
          <a:prstGeom prst="rect">
            <a:avLst/>
          </a:prstGeom>
          <a:noFill/>
        </p:spPr>
        <p:txBody>
          <a:bodyPr wrap="square" rtlCol="0">
            <a:spAutoFit/>
          </a:bodyPr>
          <a:lstStyle/>
          <a:p>
            <a:pPr algn="ctr"/>
            <a:r>
              <a:rPr lang="en-AU" b="1" dirty="0" smtClean="0">
                <a:solidFill>
                  <a:srgbClr val="FFC000"/>
                </a:solidFill>
              </a:rPr>
              <a:t>What do you think about that?</a:t>
            </a:r>
            <a:endParaRPr lang="en-AU" b="1" dirty="0">
              <a:solidFill>
                <a:srgbClr val="FFC000"/>
              </a:solidFill>
            </a:endParaRPr>
          </a:p>
        </p:txBody>
      </p:sp>
      <p:sp>
        <p:nvSpPr>
          <p:cNvPr id="9" name="TextBox 8"/>
          <p:cNvSpPr txBox="1"/>
          <p:nvPr/>
        </p:nvSpPr>
        <p:spPr>
          <a:xfrm>
            <a:off x="6804248" y="2564904"/>
            <a:ext cx="2016224" cy="646331"/>
          </a:xfrm>
          <a:prstGeom prst="rect">
            <a:avLst/>
          </a:prstGeom>
          <a:noFill/>
        </p:spPr>
        <p:txBody>
          <a:bodyPr wrap="square" rtlCol="0">
            <a:spAutoFit/>
          </a:bodyPr>
          <a:lstStyle/>
          <a:p>
            <a:pPr algn="ctr"/>
            <a:r>
              <a:rPr lang="en-AU" b="1" dirty="0" smtClean="0">
                <a:solidFill>
                  <a:srgbClr val="FF0066"/>
                </a:solidFill>
              </a:rPr>
              <a:t>What does it make you wonder?</a:t>
            </a:r>
            <a:endParaRPr lang="en-AU" b="1" dirty="0">
              <a:solidFill>
                <a:srgbClr val="FF0066"/>
              </a:solidFill>
            </a:endParaRPr>
          </a:p>
        </p:txBody>
      </p:sp>
      <p:sp>
        <p:nvSpPr>
          <p:cNvPr id="10" name="Rectangle 9"/>
          <p:cNvSpPr/>
          <p:nvPr/>
        </p:nvSpPr>
        <p:spPr>
          <a:xfrm rot="20983086">
            <a:off x="948090" y="4234599"/>
            <a:ext cx="7033110" cy="369332"/>
          </a:xfrm>
          <a:prstGeom prst="rect">
            <a:avLst/>
          </a:prstGeom>
          <a:solidFill>
            <a:schemeClr val="tx1"/>
          </a:solidFill>
          <a:ln>
            <a:solidFill>
              <a:srgbClr val="00B0F0"/>
            </a:solidFill>
          </a:ln>
        </p:spPr>
        <p:txBody>
          <a:bodyPr wrap="square">
            <a:spAutoFit/>
          </a:bodyPr>
          <a:lstStyle/>
          <a:p>
            <a:r>
              <a:rPr lang="en-AU" b="1" dirty="0">
                <a:solidFill>
                  <a:schemeClr val="bg1"/>
                </a:solidFill>
              </a:rPr>
              <a:t>It encourages </a:t>
            </a:r>
            <a:r>
              <a:rPr lang="en-AU" b="1" dirty="0" smtClean="0">
                <a:solidFill>
                  <a:schemeClr val="bg1"/>
                </a:solidFill>
              </a:rPr>
              <a:t>learners to critically </a:t>
            </a:r>
            <a:r>
              <a:rPr lang="en-AU" b="1" dirty="0">
                <a:solidFill>
                  <a:schemeClr val="bg1"/>
                </a:solidFill>
              </a:rPr>
              <a:t>observe and interpret what they see.</a:t>
            </a:r>
          </a:p>
        </p:txBody>
      </p:sp>
    </p:spTree>
    <p:extLst>
      <p:ext uri="{BB962C8B-B14F-4D97-AF65-F5344CB8AC3E}">
        <p14:creationId xmlns:p14="http://schemas.microsoft.com/office/powerpoint/2010/main" val="4422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in)">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3261" y="1881981"/>
            <a:ext cx="6045200" cy="4292600"/>
          </a:xfrm>
          <a:ln w="25400">
            <a:solidFill>
              <a:schemeClr val="tx1"/>
            </a:solidFill>
          </a:ln>
        </p:spPr>
      </p:pic>
      <p:sp>
        <p:nvSpPr>
          <p:cNvPr id="2" name="Title 1"/>
          <p:cNvSpPr>
            <a:spLocks noGrp="1"/>
          </p:cNvSpPr>
          <p:nvPr>
            <p:ph type="title"/>
          </p:nvPr>
        </p:nvSpPr>
        <p:spPr/>
        <p:txBody>
          <a:bodyPr>
            <a:normAutofit fontScale="90000"/>
          </a:bodyPr>
          <a:lstStyle/>
          <a:p>
            <a:r>
              <a:rPr lang="en-AU" dirty="0" smtClean="0">
                <a:solidFill>
                  <a:srgbClr val="00B0F0"/>
                </a:solidFill>
                <a:latin typeface="Arial Rounded MT Bold" pitchFamily="34" charset="0"/>
              </a:rPr>
              <a:t>First Impressions</a:t>
            </a:r>
            <a:br>
              <a:rPr lang="en-AU" dirty="0" smtClean="0">
                <a:solidFill>
                  <a:srgbClr val="00B0F0"/>
                </a:solidFill>
                <a:latin typeface="Arial Rounded MT Bold" pitchFamily="34" charset="0"/>
              </a:rPr>
            </a:br>
            <a:r>
              <a:rPr lang="en-AU" sz="1600" dirty="0" smtClean="0">
                <a:solidFill>
                  <a:srgbClr val="00B0F0"/>
                </a:solidFill>
                <a:latin typeface="Arial Rounded MT Bold" pitchFamily="34" charset="0"/>
              </a:rPr>
              <a:t>The image below was taken in Terezin Concentration Camp. Look at it carefully , what can you see? What do you think is going on and what does it make you wonder?</a:t>
            </a:r>
            <a:endParaRPr lang="en-AU" sz="1600" dirty="0">
              <a:solidFill>
                <a:srgbClr val="00B0F0"/>
              </a:solidFill>
              <a:latin typeface="Arial Rounded MT Bold"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346317"/>
            <a:ext cx="23844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2276872"/>
            <a:ext cx="21097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5" y="5589240"/>
            <a:ext cx="264001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529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21552">
            <a:off x="546835" y="2604761"/>
            <a:ext cx="8064896" cy="1200329"/>
          </a:xfrm>
          <a:prstGeom prst="rect">
            <a:avLst/>
          </a:prstGeom>
        </p:spPr>
        <p:txBody>
          <a:bodyPr wrap="square">
            <a:spAutoFit/>
          </a:bodyPr>
          <a:lstStyle/>
          <a:p>
            <a:pPr algn="ctr"/>
            <a:r>
              <a:rPr lang="en-AU" dirty="0"/>
              <a:t> </a:t>
            </a:r>
            <a:r>
              <a:rPr lang="en-AU" b="1" dirty="0"/>
              <a:t>Literacy involves students </a:t>
            </a:r>
            <a:r>
              <a:rPr lang="en-AU" b="1" dirty="0" smtClean="0"/>
              <a:t> </a:t>
            </a:r>
            <a:r>
              <a:rPr lang="en-AU" b="1" dirty="0"/>
              <a:t>listening to, reading, viewing, speaking, writing and creating oral, print, visual and digital texts, and using and modifying language for different purposes in a range of contexts</a:t>
            </a:r>
            <a:r>
              <a:rPr lang="en-AU" b="1" dirty="0" smtClean="0"/>
              <a:t>. </a:t>
            </a:r>
          </a:p>
          <a:p>
            <a:pPr algn="r"/>
            <a:r>
              <a:rPr lang="en-AU" b="1" dirty="0" err="1" smtClean="0"/>
              <a:t>Acara</a:t>
            </a:r>
            <a:r>
              <a:rPr lang="en-AU" b="1" dirty="0" smtClean="0"/>
              <a:t>, 2012</a:t>
            </a:r>
            <a:endParaRPr lang="en-AU" b="1" dirty="0"/>
          </a:p>
        </p:txBody>
      </p:sp>
      <p:sp>
        <p:nvSpPr>
          <p:cNvPr id="6" name="Rectangle 5"/>
          <p:cNvSpPr/>
          <p:nvPr/>
        </p:nvSpPr>
        <p:spPr>
          <a:xfrm rot="21249975">
            <a:off x="664587" y="4461650"/>
            <a:ext cx="7922861" cy="1754326"/>
          </a:xfrm>
          <a:prstGeom prst="rect">
            <a:avLst/>
          </a:prstGeom>
        </p:spPr>
        <p:txBody>
          <a:bodyPr wrap="square">
            <a:spAutoFit/>
          </a:bodyPr>
          <a:lstStyle/>
          <a:p>
            <a:r>
              <a:rPr lang="en-AU" b="1" dirty="0" smtClean="0"/>
              <a:t>MCEETYA (2008),  </a:t>
            </a:r>
            <a:r>
              <a:rPr lang="en-AU" b="1" dirty="0"/>
              <a:t>recognises </a:t>
            </a:r>
            <a:r>
              <a:rPr lang="en-AU" b="1" dirty="0">
                <a:solidFill>
                  <a:srgbClr val="00B0F0"/>
                </a:solidFill>
              </a:rPr>
              <a:t>literacy</a:t>
            </a:r>
            <a:r>
              <a:rPr lang="en-AU" b="1" dirty="0"/>
              <a:t> as an </a:t>
            </a:r>
            <a:r>
              <a:rPr lang="en-AU" b="1" dirty="0">
                <a:solidFill>
                  <a:srgbClr val="00B0F0"/>
                </a:solidFill>
              </a:rPr>
              <a:t>essential skill </a:t>
            </a:r>
            <a:r>
              <a:rPr lang="en-AU" b="1" dirty="0"/>
              <a:t>for students in becoming </a:t>
            </a:r>
            <a:r>
              <a:rPr lang="en-AU" b="1" dirty="0">
                <a:solidFill>
                  <a:srgbClr val="00B0F0"/>
                </a:solidFill>
              </a:rPr>
              <a:t>successful learners </a:t>
            </a:r>
            <a:r>
              <a:rPr lang="en-AU" b="1" dirty="0"/>
              <a:t>and as a foundation for </a:t>
            </a:r>
            <a:r>
              <a:rPr lang="en-AU" b="1" dirty="0">
                <a:solidFill>
                  <a:srgbClr val="00B0F0"/>
                </a:solidFill>
              </a:rPr>
              <a:t>success</a:t>
            </a:r>
            <a:r>
              <a:rPr lang="en-AU" b="1" dirty="0"/>
              <a:t> in all learning areas. Success in any learning area depends on being able to use the significant, identifiable and distinctive literacy that is important for learning and representative of the content of that learning area</a:t>
            </a:r>
            <a:r>
              <a:rPr lang="en-AU" b="1" dirty="0" smtClean="0"/>
              <a:t>.</a:t>
            </a:r>
          </a:p>
          <a:p>
            <a:pPr algn="r"/>
            <a:r>
              <a:rPr lang="en-AU" b="1" dirty="0" err="1" smtClean="0"/>
              <a:t>Acara</a:t>
            </a:r>
            <a:r>
              <a:rPr lang="en-AU" b="1" dirty="0" smtClean="0"/>
              <a:t>, 2012</a:t>
            </a:r>
            <a:endParaRPr lang="en-AU"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60" y="260649"/>
            <a:ext cx="7484599" cy="1656184"/>
          </a:xfrm>
          <a:prstGeom prst="rect">
            <a:avLst/>
          </a:prstGeom>
          <a:noFill/>
          <a:ln w="2857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840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763" y="680684"/>
            <a:ext cx="1012593" cy="1123461"/>
          </a:xfrm>
          <a:prstGeom prst="rect">
            <a:avLst/>
          </a:prstGeom>
        </p:spPr>
      </p:pic>
      <p:sp>
        <p:nvSpPr>
          <p:cNvPr id="3" name="Oval 2"/>
          <p:cNvSpPr/>
          <p:nvPr/>
        </p:nvSpPr>
        <p:spPr>
          <a:xfrm>
            <a:off x="3995936" y="435779"/>
            <a:ext cx="2232248" cy="187220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000" dirty="0" smtClean="0">
              <a:solidFill>
                <a:srgbClr val="FF0066"/>
              </a:solidFill>
              <a:latin typeface="Kahootz Morph 1" pitchFamily="2" charset="0"/>
            </a:endParaRPr>
          </a:p>
        </p:txBody>
      </p:sp>
      <p:sp>
        <p:nvSpPr>
          <p:cNvPr id="5" name="Oval 4"/>
          <p:cNvSpPr/>
          <p:nvPr/>
        </p:nvSpPr>
        <p:spPr>
          <a:xfrm>
            <a:off x="2139277" y="2103443"/>
            <a:ext cx="2115796" cy="187220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AU"/>
          </a:p>
        </p:txBody>
      </p:sp>
      <p:grpSp>
        <p:nvGrpSpPr>
          <p:cNvPr id="13" name="Group 12"/>
          <p:cNvGrpSpPr/>
          <p:nvPr/>
        </p:nvGrpSpPr>
        <p:grpSpPr>
          <a:xfrm>
            <a:off x="692365" y="334423"/>
            <a:ext cx="2088232" cy="1872208"/>
            <a:chOff x="600944" y="458077"/>
            <a:chExt cx="2088232" cy="1872208"/>
          </a:xfrm>
        </p:grpSpPr>
        <p:pic>
          <p:nvPicPr>
            <p:cNvPr id="3085" name="Picture 1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6419" y="561264"/>
              <a:ext cx="1718597" cy="166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0944" y="458077"/>
              <a:ext cx="2088232" cy="187220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grpSp>
      <p:sp>
        <p:nvSpPr>
          <p:cNvPr id="7" name="Oval 6"/>
          <p:cNvSpPr/>
          <p:nvPr/>
        </p:nvSpPr>
        <p:spPr>
          <a:xfrm>
            <a:off x="6664565" y="4412388"/>
            <a:ext cx="2065829" cy="197960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3720427" y="4222311"/>
            <a:ext cx="2105112" cy="194421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9" name="Oval 8"/>
          <p:cNvSpPr/>
          <p:nvPr/>
        </p:nvSpPr>
        <p:spPr>
          <a:xfrm>
            <a:off x="6621721" y="202972"/>
            <a:ext cx="2088232" cy="1857876"/>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
        <p:nvSpPr>
          <p:cNvPr id="10" name="Oval 9"/>
          <p:cNvSpPr/>
          <p:nvPr/>
        </p:nvSpPr>
        <p:spPr>
          <a:xfrm>
            <a:off x="5620450" y="2307987"/>
            <a:ext cx="2088232" cy="187220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rot="21127322">
            <a:off x="4543805" y="1597674"/>
            <a:ext cx="1262380" cy="369332"/>
          </a:xfrm>
          <a:prstGeom prst="rect">
            <a:avLst/>
          </a:prstGeom>
          <a:solidFill>
            <a:schemeClr val="tx1"/>
          </a:solidFill>
          <a:ln>
            <a:solidFill>
              <a:schemeClr val="bg1"/>
            </a:solidFill>
          </a:ln>
        </p:spPr>
        <p:txBody>
          <a:bodyPr wrap="square" rtlCol="0">
            <a:spAutoFit/>
          </a:bodyPr>
          <a:lstStyle/>
          <a:p>
            <a:pPr algn="ctr"/>
            <a:r>
              <a:rPr lang="en-AU" b="1" dirty="0" smtClean="0">
                <a:solidFill>
                  <a:schemeClr val="bg1"/>
                </a:solidFill>
              </a:rPr>
              <a:t>Reading</a:t>
            </a:r>
            <a:endParaRPr lang="en-AU" b="1" dirty="0">
              <a:solidFill>
                <a:schemeClr val="bg1"/>
              </a:solidFill>
            </a:endParaRPr>
          </a:p>
        </p:txBody>
      </p:sp>
      <p:sp>
        <p:nvSpPr>
          <p:cNvPr id="20" name="TextBox 19"/>
          <p:cNvSpPr txBox="1"/>
          <p:nvPr/>
        </p:nvSpPr>
        <p:spPr>
          <a:xfrm rot="21127322">
            <a:off x="1177516" y="1588149"/>
            <a:ext cx="1262380" cy="369332"/>
          </a:xfrm>
          <a:prstGeom prst="rect">
            <a:avLst/>
          </a:prstGeom>
          <a:solidFill>
            <a:schemeClr val="tx1"/>
          </a:solidFill>
          <a:ln>
            <a:solidFill>
              <a:schemeClr val="bg1"/>
            </a:solidFill>
          </a:ln>
        </p:spPr>
        <p:txBody>
          <a:bodyPr wrap="square" rtlCol="0">
            <a:spAutoFit/>
          </a:bodyPr>
          <a:lstStyle/>
          <a:p>
            <a:pPr algn="ctr"/>
            <a:r>
              <a:rPr lang="en-AU" b="1" dirty="0" smtClean="0">
                <a:solidFill>
                  <a:schemeClr val="bg1"/>
                </a:solidFill>
              </a:rPr>
              <a:t>Viewing</a:t>
            </a:r>
            <a:endParaRPr lang="en-AU" b="1" dirty="0">
              <a:solidFill>
                <a:schemeClr val="bg1"/>
              </a:solidFill>
            </a:endParaRPr>
          </a:p>
        </p:txBody>
      </p:sp>
      <p:pic>
        <p:nvPicPr>
          <p:cNvPr id="12" name="Picture 11"/>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44676" y="256851"/>
            <a:ext cx="1200627" cy="1270505"/>
          </a:xfrm>
          <a:prstGeom prst="rect">
            <a:avLst/>
          </a:prstGeom>
        </p:spPr>
      </p:pic>
      <p:sp>
        <p:nvSpPr>
          <p:cNvPr id="24" name="TextBox 23"/>
          <p:cNvSpPr txBox="1"/>
          <p:nvPr/>
        </p:nvSpPr>
        <p:spPr>
          <a:xfrm rot="21127322">
            <a:off x="7135109" y="1337310"/>
            <a:ext cx="1262380" cy="369332"/>
          </a:xfrm>
          <a:prstGeom prst="rect">
            <a:avLst/>
          </a:prstGeom>
          <a:solidFill>
            <a:schemeClr val="tx1"/>
          </a:solidFill>
          <a:ln>
            <a:solidFill>
              <a:schemeClr val="bg1"/>
            </a:solidFill>
          </a:ln>
        </p:spPr>
        <p:txBody>
          <a:bodyPr wrap="square" rtlCol="0">
            <a:spAutoFit/>
          </a:bodyPr>
          <a:lstStyle/>
          <a:p>
            <a:pPr algn="ctr"/>
            <a:r>
              <a:rPr lang="en-AU" b="1" dirty="0" smtClean="0">
                <a:solidFill>
                  <a:schemeClr val="bg1"/>
                </a:solidFill>
              </a:rPr>
              <a:t>Writing</a:t>
            </a:r>
            <a:endParaRPr lang="en-AU" b="1" dirty="0">
              <a:solidFill>
                <a:schemeClr val="bg1"/>
              </a:solidFill>
            </a:endParaRPr>
          </a:p>
        </p:txBody>
      </p:sp>
      <p:pic>
        <p:nvPicPr>
          <p:cNvPr id="308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5016" y="2528173"/>
            <a:ext cx="1422704" cy="98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rot="21127322">
            <a:off x="2714202" y="3328861"/>
            <a:ext cx="1262380" cy="369332"/>
          </a:xfrm>
          <a:prstGeom prst="rect">
            <a:avLst/>
          </a:prstGeom>
          <a:solidFill>
            <a:schemeClr val="tx1"/>
          </a:solidFill>
          <a:ln>
            <a:solidFill>
              <a:schemeClr val="bg1"/>
            </a:solidFill>
          </a:ln>
        </p:spPr>
        <p:txBody>
          <a:bodyPr wrap="square" rtlCol="0">
            <a:spAutoFit/>
          </a:bodyPr>
          <a:lstStyle/>
          <a:p>
            <a:pPr algn="ctr"/>
            <a:r>
              <a:rPr lang="en-AU" b="1" dirty="0" smtClean="0">
                <a:solidFill>
                  <a:schemeClr val="bg1"/>
                </a:solidFill>
              </a:rPr>
              <a:t>Talking</a:t>
            </a:r>
            <a:endParaRPr lang="en-AU" b="1" dirty="0">
              <a:solidFill>
                <a:schemeClr val="bg1"/>
              </a:solidFill>
            </a:endParaRPr>
          </a:p>
        </p:txBody>
      </p:sp>
      <p:pic>
        <p:nvPicPr>
          <p:cNvPr id="309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0568" y="2665958"/>
            <a:ext cx="1182305" cy="11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2149" y="4644354"/>
            <a:ext cx="1363283" cy="101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2131" y="4764924"/>
            <a:ext cx="1333102" cy="99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rot="21127322">
            <a:off x="4228668" y="5476907"/>
            <a:ext cx="1262380" cy="369332"/>
          </a:xfrm>
          <a:prstGeom prst="rect">
            <a:avLst/>
          </a:prstGeom>
          <a:solidFill>
            <a:schemeClr val="tx1"/>
          </a:solidFill>
          <a:ln>
            <a:solidFill>
              <a:schemeClr val="bg1"/>
            </a:solidFill>
          </a:ln>
        </p:spPr>
        <p:txBody>
          <a:bodyPr wrap="square" rtlCol="0">
            <a:spAutoFit/>
          </a:bodyPr>
          <a:lstStyle/>
          <a:p>
            <a:pPr algn="ctr"/>
            <a:r>
              <a:rPr lang="en-AU" b="1" dirty="0" smtClean="0">
                <a:solidFill>
                  <a:schemeClr val="bg1"/>
                </a:solidFill>
              </a:rPr>
              <a:t>Technology</a:t>
            </a:r>
            <a:endParaRPr lang="en-AU" b="1" dirty="0">
              <a:solidFill>
                <a:schemeClr val="bg1"/>
              </a:solidFill>
            </a:endParaRPr>
          </a:p>
        </p:txBody>
      </p:sp>
      <p:sp>
        <p:nvSpPr>
          <p:cNvPr id="38" name="TextBox 37"/>
          <p:cNvSpPr txBox="1"/>
          <p:nvPr/>
        </p:nvSpPr>
        <p:spPr>
          <a:xfrm rot="21127322">
            <a:off x="6248477" y="3535194"/>
            <a:ext cx="1063271" cy="369332"/>
          </a:xfrm>
          <a:prstGeom prst="rect">
            <a:avLst/>
          </a:prstGeom>
          <a:solidFill>
            <a:schemeClr val="tx1"/>
          </a:solidFill>
          <a:ln>
            <a:solidFill>
              <a:schemeClr val="bg1"/>
            </a:solidFill>
          </a:ln>
        </p:spPr>
        <p:txBody>
          <a:bodyPr wrap="square" rtlCol="0">
            <a:spAutoFit/>
          </a:bodyPr>
          <a:lstStyle/>
          <a:p>
            <a:pPr algn="ctr"/>
            <a:r>
              <a:rPr lang="en-AU" b="1" dirty="0" smtClean="0">
                <a:solidFill>
                  <a:schemeClr val="bg1"/>
                </a:solidFill>
              </a:rPr>
              <a:t>Listening</a:t>
            </a:r>
            <a:endParaRPr lang="en-AU" b="1" dirty="0">
              <a:solidFill>
                <a:schemeClr val="bg1"/>
              </a:solidFill>
            </a:endParaRPr>
          </a:p>
        </p:txBody>
      </p:sp>
      <p:sp>
        <p:nvSpPr>
          <p:cNvPr id="39" name="TextBox 38"/>
          <p:cNvSpPr txBox="1"/>
          <p:nvPr/>
        </p:nvSpPr>
        <p:spPr>
          <a:xfrm rot="21127322">
            <a:off x="7232227" y="5531414"/>
            <a:ext cx="1262380" cy="369332"/>
          </a:xfrm>
          <a:prstGeom prst="rect">
            <a:avLst/>
          </a:prstGeom>
          <a:solidFill>
            <a:schemeClr val="tx1"/>
          </a:solidFill>
          <a:ln>
            <a:solidFill>
              <a:schemeClr val="bg1"/>
            </a:solidFill>
          </a:ln>
        </p:spPr>
        <p:txBody>
          <a:bodyPr wrap="square" rtlCol="0">
            <a:spAutoFit/>
          </a:bodyPr>
          <a:lstStyle/>
          <a:p>
            <a:pPr algn="ctr"/>
            <a:r>
              <a:rPr lang="en-AU" b="1" dirty="0" smtClean="0">
                <a:solidFill>
                  <a:schemeClr val="bg1"/>
                </a:solidFill>
              </a:rPr>
              <a:t>Creativity</a:t>
            </a:r>
            <a:endParaRPr lang="en-AU" b="1" dirty="0">
              <a:solidFill>
                <a:schemeClr val="bg1"/>
              </a:solidFill>
            </a:endParaRPr>
          </a:p>
        </p:txBody>
      </p:sp>
      <p:sp>
        <p:nvSpPr>
          <p:cNvPr id="14" name="TextBox 13"/>
          <p:cNvSpPr txBox="1"/>
          <p:nvPr/>
        </p:nvSpPr>
        <p:spPr>
          <a:xfrm>
            <a:off x="260534" y="4294697"/>
            <a:ext cx="3375362" cy="1754326"/>
          </a:xfrm>
          <a:prstGeom prst="rect">
            <a:avLst/>
          </a:prstGeom>
          <a:noFill/>
        </p:spPr>
        <p:txBody>
          <a:bodyPr wrap="square" rtlCol="0">
            <a:spAutoFit/>
          </a:bodyPr>
          <a:lstStyle/>
          <a:p>
            <a:r>
              <a:rPr lang="en-AU" sz="5400" dirty="0" smtClean="0">
                <a:solidFill>
                  <a:srgbClr val="FF0066"/>
                </a:solidFill>
                <a:latin typeface="Arial Rounded MT Bold" pitchFamily="34" charset="0"/>
              </a:rPr>
              <a:t>Literacy </a:t>
            </a:r>
          </a:p>
          <a:p>
            <a:r>
              <a:rPr lang="en-AU" sz="5400" dirty="0" smtClean="0">
                <a:solidFill>
                  <a:srgbClr val="FF0066"/>
                </a:solidFill>
                <a:latin typeface="Arial Rounded MT Bold" pitchFamily="34" charset="0"/>
              </a:rPr>
              <a:t>Elements</a:t>
            </a:r>
            <a:endParaRPr lang="en-AU" sz="5400" dirty="0">
              <a:solidFill>
                <a:srgbClr val="FF0066"/>
              </a:solidFill>
              <a:latin typeface="Arial Rounded MT Bold" pitchFamily="34" charset="0"/>
            </a:endParaRPr>
          </a:p>
        </p:txBody>
      </p:sp>
    </p:spTree>
    <p:extLst>
      <p:ext uri="{BB962C8B-B14F-4D97-AF65-F5344CB8AC3E}">
        <p14:creationId xmlns:p14="http://schemas.microsoft.com/office/powerpoint/2010/main" val="2308983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14" y="260648"/>
            <a:ext cx="5475922" cy="1143000"/>
          </a:xfrm>
        </p:spPr>
        <p:txBody>
          <a:bodyPr>
            <a:noAutofit/>
          </a:bodyPr>
          <a:lstStyle/>
          <a:p>
            <a:pPr algn="l"/>
            <a:r>
              <a:rPr lang="en-AU" sz="4000" dirty="0" smtClean="0">
                <a:solidFill>
                  <a:srgbClr val="00B0F0"/>
                </a:solidFill>
                <a:latin typeface="Arial Rounded MT Bold" pitchFamily="34" charset="0"/>
              </a:rPr>
              <a:t>Can someone call me </a:t>
            </a:r>
            <a:br>
              <a:rPr lang="en-AU" sz="4000" dirty="0" smtClean="0">
                <a:solidFill>
                  <a:srgbClr val="00B0F0"/>
                </a:solidFill>
                <a:latin typeface="Arial Rounded MT Bold" pitchFamily="34" charset="0"/>
              </a:rPr>
            </a:br>
            <a:r>
              <a:rPr lang="en-AU" sz="4000" dirty="0" smtClean="0">
                <a:solidFill>
                  <a:srgbClr val="00B0F0"/>
                </a:solidFill>
                <a:latin typeface="Arial Rounded MT Bold" pitchFamily="34" charset="0"/>
              </a:rPr>
              <a:t>a Vocab</a:t>
            </a:r>
            <a:r>
              <a:rPr lang="en-AU" sz="4000" dirty="0">
                <a:solidFill>
                  <a:srgbClr val="00B0F0"/>
                </a:solidFill>
                <a:latin typeface="Arial Rounded MT Bold" pitchFamily="34" charset="0"/>
              </a:rPr>
              <a:t>?</a:t>
            </a:r>
          </a:p>
        </p:txBody>
      </p:sp>
      <p:sp>
        <p:nvSpPr>
          <p:cNvPr id="3" name="Content Placeholder 2"/>
          <p:cNvSpPr>
            <a:spLocks noGrp="1"/>
          </p:cNvSpPr>
          <p:nvPr>
            <p:ph idx="1"/>
          </p:nvPr>
        </p:nvSpPr>
        <p:spPr>
          <a:xfrm rot="253867">
            <a:off x="351677" y="2241343"/>
            <a:ext cx="7885068" cy="1054307"/>
          </a:xfrm>
        </p:spPr>
        <p:txBody>
          <a:bodyPr>
            <a:normAutofit lnSpcReduction="10000"/>
          </a:bodyPr>
          <a:lstStyle/>
          <a:p>
            <a:pPr marL="0" indent="0">
              <a:buNone/>
            </a:pPr>
            <a:r>
              <a:rPr lang="en-AU" sz="1400" b="1" dirty="0" smtClean="0">
                <a:solidFill>
                  <a:srgbClr val="00B0F0"/>
                </a:solidFill>
              </a:rPr>
              <a:t>Vocabulary</a:t>
            </a:r>
            <a:r>
              <a:rPr lang="en-AU" sz="1400" b="1" dirty="0" smtClean="0"/>
              <a:t> is a principle contributor to </a:t>
            </a:r>
            <a:r>
              <a:rPr lang="en-AU" sz="1400" b="1" dirty="0" smtClean="0">
                <a:solidFill>
                  <a:srgbClr val="00B0F0"/>
                </a:solidFill>
              </a:rPr>
              <a:t>comprehension</a:t>
            </a:r>
            <a:r>
              <a:rPr lang="en-AU" sz="1400" b="1" dirty="0" smtClean="0"/>
              <a:t>, </a:t>
            </a:r>
            <a:r>
              <a:rPr lang="en-AU" sz="1400" b="1" dirty="0" smtClean="0">
                <a:solidFill>
                  <a:srgbClr val="00B0F0"/>
                </a:solidFill>
              </a:rPr>
              <a:t>fluency</a:t>
            </a:r>
            <a:r>
              <a:rPr lang="en-AU" sz="1400" b="1" dirty="0" smtClean="0"/>
              <a:t>, and </a:t>
            </a:r>
            <a:r>
              <a:rPr lang="en-AU" sz="1400" b="1" dirty="0" smtClean="0">
                <a:solidFill>
                  <a:srgbClr val="00B0F0"/>
                </a:solidFill>
              </a:rPr>
              <a:t>achievement</a:t>
            </a:r>
            <a:r>
              <a:rPr lang="en-AU" sz="1400" b="1" dirty="0" smtClean="0"/>
              <a:t>. Vocabulary development is both an outcome of comprehension and a precursor to it, with word meanings making up as much as 70–80% of comprehension.</a:t>
            </a:r>
          </a:p>
          <a:p>
            <a:pPr marL="0" indent="0" algn="r">
              <a:buNone/>
            </a:pPr>
            <a:r>
              <a:rPr lang="en-AU" sz="2000" b="1" i="1" dirty="0" smtClean="0"/>
              <a:t>                            </a:t>
            </a:r>
            <a:r>
              <a:rPr lang="en-AU" sz="1100" i="1" dirty="0" smtClean="0"/>
              <a:t>Davis, 1972; Nagy &amp; Scott, 2000; Pressley, 2002</a:t>
            </a:r>
          </a:p>
        </p:txBody>
      </p:sp>
      <p:sp>
        <p:nvSpPr>
          <p:cNvPr id="4" name="Rectangle 3"/>
          <p:cNvSpPr/>
          <p:nvPr/>
        </p:nvSpPr>
        <p:spPr>
          <a:xfrm>
            <a:off x="1475656" y="3501008"/>
            <a:ext cx="4928066" cy="992579"/>
          </a:xfrm>
          <a:prstGeom prst="rect">
            <a:avLst/>
          </a:prstGeom>
        </p:spPr>
        <p:txBody>
          <a:bodyPr wrap="square">
            <a:spAutoFit/>
          </a:bodyPr>
          <a:lstStyle/>
          <a:p>
            <a:r>
              <a:rPr lang="en-AU" sz="1400" b="1" dirty="0"/>
              <a:t>Students with </a:t>
            </a:r>
            <a:r>
              <a:rPr lang="en-AU" sz="2000" b="1" dirty="0">
                <a:solidFill>
                  <a:srgbClr val="00B0F0"/>
                </a:solidFill>
              </a:rPr>
              <a:t>large vocabularies </a:t>
            </a:r>
            <a:r>
              <a:rPr lang="en-AU" sz="1400" b="1" dirty="0" smtClean="0"/>
              <a:t>understand text </a:t>
            </a:r>
            <a:r>
              <a:rPr lang="en-AU" sz="1400" b="1" dirty="0"/>
              <a:t>better and score </a:t>
            </a:r>
            <a:r>
              <a:rPr lang="en-AU" sz="1400" b="1" dirty="0" smtClean="0">
                <a:solidFill>
                  <a:srgbClr val="00B0F0"/>
                </a:solidFill>
              </a:rPr>
              <a:t>higher </a:t>
            </a:r>
            <a:r>
              <a:rPr lang="en-AU" sz="1400" b="1" dirty="0" smtClean="0"/>
              <a:t>on </a:t>
            </a:r>
            <a:r>
              <a:rPr lang="en-AU" sz="1400" b="1" dirty="0">
                <a:solidFill>
                  <a:srgbClr val="00B0F0"/>
                </a:solidFill>
              </a:rPr>
              <a:t>achievement</a:t>
            </a:r>
            <a:r>
              <a:rPr lang="en-AU" sz="1400" b="1" dirty="0"/>
              <a:t> tests than </a:t>
            </a:r>
            <a:r>
              <a:rPr lang="en-AU" sz="1400" b="1" dirty="0" smtClean="0"/>
              <a:t>students with </a:t>
            </a:r>
            <a:r>
              <a:rPr lang="en-AU" sz="1400" b="1" dirty="0"/>
              <a:t>small vocabularies </a:t>
            </a:r>
            <a:endParaRPr lang="en-AU" sz="1400" b="1" dirty="0" smtClean="0"/>
          </a:p>
          <a:p>
            <a:pPr algn="r"/>
            <a:r>
              <a:rPr lang="en-AU" sz="1050" i="1" dirty="0" smtClean="0"/>
              <a:t>Stahl &amp;Fairbanks</a:t>
            </a:r>
            <a:r>
              <a:rPr lang="en-AU" sz="1050" i="1" dirty="0"/>
              <a:t>, </a:t>
            </a:r>
            <a:r>
              <a:rPr lang="en-AU" sz="1050" i="1" dirty="0" smtClean="0"/>
              <a:t>1986</a:t>
            </a:r>
            <a:endParaRPr lang="en-AU" sz="1050" i="1" dirty="0"/>
          </a:p>
        </p:txBody>
      </p:sp>
      <p:sp>
        <p:nvSpPr>
          <p:cNvPr id="5" name="Rectangle 4"/>
          <p:cNvSpPr/>
          <p:nvPr/>
        </p:nvSpPr>
        <p:spPr>
          <a:xfrm rot="21381914">
            <a:off x="230824" y="4611473"/>
            <a:ext cx="8586436" cy="1692771"/>
          </a:xfrm>
          <a:prstGeom prst="rect">
            <a:avLst/>
          </a:prstGeom>
        </p:spPr>
        <p:txBody>
          <a:bodyPr wrap="square">
            <a:spAutoFit/>
          </a:bodyPr>
          <a:lstStyle/>
          <a:p>
            <a:pPr algn="ctr"/>
            <a:r>
              <a:rPr lang="en-AU" sz="2000" b="1" dirty="0" smtClean="0">
                <a:solidFill>
                  <a:srgbClr val="00B050"/>
                </a:solidFill>
              </a:rPr>
              <a:t>Today we will be </a:t>
            </a:r>
            <a:r>
              <a:rPr lang="en-AU" sz="4400" b="1" dirty="0" smtClean="0">
                <a:solidFill>
                  <a:srgbClr val="00B050"/>
                </a:solidFill>
              </a:rPr>
              <a:t>focusing</a:t>
            </a:r>
            <a:r>
              <a:rPr lang="en-AU" sz="2000" b="1" dirty="0" smtClean="0">
                <a:solidFill>
                  <a:srgbClr val="00B050"/>
                </a:solidFill>
              </a:rPr>
              <a:t> on ways in which we can improve student literacy in our classrooms. </a:t>
            </a:r>
            <a:r>
              <a:rPr lang="en-AU" sz="2000" b="1" dirty="0">
                <a:solidFill>
                  <a:srgbClr val="00B050"/>
                </a:solidFill>
              </a:rPr>
              <a:t>We can achieve this </a:t>
            </a:r>
            <a:r>
              <a:rPr lang="en-AU" sz="2000" b="1" dirty="0" smtClean="0">
                <a:solidFill>
                  <a:srgbClr val="00B050"/>
                </a:solidFill>
              </a:rPr>
              <a:t> through the  explicit teaching  of subject specific vocabulary, and the inclusion of regular  thinking routines and reading strategies in our teaching practice. </a:t>
            </a:r>
            <a:endParaRPr lang="en-AU" sz="2000" b="1" dirty="0">
              <a:solidFill>
                <a:srgbClr val="00B05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3" y="116631"/>
            <a:ext cx="2922130" cy="214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rot="21392082">
            <a:off x="6097456" y="1763209"/>
            <a:ext cx="598033" cy="184566"/>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smtClean="0">
                <a:solidFill>
                  <a:schemeClr val="bg1"/>
                </a:solidFill>
                <a:latin typeface="Eras Bold ITC" pitchFamily="34" charset="0"/>
              </a:rPr>
              <a:t>VO-CAB</a:t>
            </a:r>
            <a:endParaRPr lang="en-AU" sz="800" dirty="0">
              <a:solidFill>
                <a:schemeClr val="bg1"/>
              </a:solidFill>
              <a:latin typeface="Eras Bold ITC" pitchFamily="34" charset="0"/>
            </a:endParaRPr>
          </a:p>
        </p:txBody>
      </p:sp>
    </p:spTree>
    <p:extLst>
      <p:ext uri="{BB962C8B-B14F-4D97-AF65-F5344CB8AC3E}">
        <p14:creationId xmlns:p14="http://schemas.microsoft.com/office/powerpoint/2010/main" val="328061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80">
                                          <p:stCondLst>
                                            <p:cond delay="0"/>
                                          </p:stCondLst>
                                        </p:cTn>
                                        <p:tgtEl>
                                          <p:spTgt spid="5">
                                            <p:txEl>
                                              <p:pRg st="0" end="0"/>
                                            </p:txEl>
                                          </p:spTgt>
                                        </p:tgtEl>
                                      </p:cBhvr>
                                    </p:animEffect>
                                    <p:anim calcmode="lin" valueType="num">
                                      <p:cBhvr>
                                        <p:cTn id="3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xEl>
                                              <p:pRg st="0" end="0"/>
                                            </p:txEl>
                                          </p:spTgt>
                                        </p:tgtEl>
                                      </p:cBhvr>
                                      <p:to x="100000" y="60000"/>
                                    </p:animScale>
                                    <p:animScale>
                                      <p:cBhvr>
                                        <p:cTn id="40" dur="166" decel="50000">
                                          <p:stCondLst>
                                            <p:cond delay="676"/>
                                          </p:stCondLst>
                                        </p:cTn>
                                        <p:tgtEl>
                                          <p:spTgt spid="5">
                                            <p:txEl>
                                              <p:pRg st="0" end="0"/>
                                            </p:txEl>
                                          </p:spTgt>
                                        </p:tgtEl>
                                      </p:cBhvr>
                                      <p:to x="100000" y="100000"/>
                                    </p:animScale>
                                    <p:animScale>
                                      <p:cBhvr>
                                        <p:cTn id="41" dur="26">
                                          <p:stCondLst>
                                            <p:cond delay="1312"/>
                                          </p:stCondLst>
                                        </p:cTn>
                                        <p:tgtEl>
                                          <p:spTgt spid="5">
                                            <p:txEl>
                                              <p:pRg st="0" end="0"/>
                                            </p:txEl>
                                          </p:spTgt>
                                        </p:tgtEl>
                                      </p:cBhvr>
                                      <p:to x="100000" y="80000"/>
                                    </p:animScale>
                                    <p:animScale>
                                      <p:cBhvr>
                                        <p:cTn id="42" dur="166" decel="50000">
                                          <p:stCondLst>
                                            <p:cond delay="1338"/>
                                          </p:stCondLst>
                                        </p:cTn>
                                        <p:tgtEl>
                                          <p:spTgt spid="5">
                                            <p:txEl>
                                              <p:pRg st="0" end="0"/>
                                            </p:txEl>
                                          </p:spTgt>
                                        </p:tgtEl>
                                      </p:cBhvr>
                                      <p:to x="100000" y="100000"/>
                                    </p:animScale>
                                    <p:animScale>
                                      <p:cBhvr>
                                        <p:cTn id="43" dur="26">
                                          <p:stCondLst>
                                            <p:cond delay="1642"/>
                                          </p:stCondLst>
                                        </p:cTn>
                                        <p:tgtEl>
                                          <p:spTgt spid="5">
                                            <p:txEl>
                                              <p:pRg st="0" end="0"/>
                                            </p:txEl>
                                          </p:spTgt>
                                        </p:tgtEl>
                                      </p:cBhvr>
                                      <p:to x="100000" y="90000"/>
                                    </p:animScale>
                                    <p:animScale>
                                      <p:cBhvr>
                                        <p:cTn id="44" dur="166" decel="50000">
                                          <p:stCondLst>
                                            <p:cond delay="1668"/>
                                          </p:stCondLst>
                                        </p:cTn>
                                        <p:tgtEl>
                                          <p:spTgt spid="5">
                                            <p:txEl>
                                              <p:pRg st="0" end="0"/>
                                            </p:txEl>
                                          </p:spTgt>
                                        </p:tgtEl>
                                      </p:cBhvr>
                                      <p:to x="100000" y="100000"/>
                                    </p:animScale>
                                    <p:animScale>
                                      <p:cBhvr>
                                        <p:cTn id="45" dur="26">
                                          <p:stCondLst>
                                            <p:cond delay="1808"/>
                                          </p:stCondLst>
                                        </p:cTn>
                                        <p:tgtEl>
                                          <p:spTgt spid="5">
                                            <p:txEl>
                                              <p:pRg st="0" end="0"/>
                                            </p:txEl>
                                          </p:spTgt>
                                        </p:tgtEl>
                                      </p:cBhvr>
                                      <p:to x="100000" y="95000"/>
                                    </p:animScale>
                                    <p:animScale>
                                      <p:cBhvr>
                                        <p:cTn id="46"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sz="6000" dirty="0" smtClean="0">
                <a:solidFill>
                  <a:srgbClr val="00B0F0"/>
                </a:solidFill>
                <a:latin typeface="Arial Rounded MT Bold" pitchFamily="34" charset="0"/>
                <a:cs typeface="Aharoni" pitchFamily="2" charset="-79"/>
              </a:rPr>
              <a:t>1. Securing the scene</a:t>
            </a:r>
            <a:br>
              <a:rPr lang="en-AU" sz="6000" dirty="0" smtClean="0">
                <a:solidFill>
                  <a:srgbClr val="00B0F0"/>
                </a:solidFill>
                <a:latin typeface="Arial Rounded MT Bold" pitchFamily="34" charset="0"/>
                <a:cs typeface="Aharoni" pitchFamily="2" charset="-79"/>
              </a:rPr>
            </a:br>
            <a:r>
              <a:rPr lang="en-AU" sz="2000" dirty="0" smtClean="0">
                <a:solidFill>
                  <a:schemeClr val="accent5">
                    <a:lumMod val="40000"/>
                    <a:lumOff val="60000"/>
                  </a:schemeClr>
                </a:solidFill>
                <a:latin typeface="Arial Rounded MT Bold" pitchFamily="34" charset="0"/>
                <a:cs typeface="Aharoni" pitchFamily="2" charset="-79"/>
              </a:rPr>
              <a:t>Thinking routines and literacy strategies </a:t>
            </a:r>
            <a:r>
              <a:rPr lang="en-AU" sz="2200" dirty="0" smtClean="0">
                <a:solidFill>
                  <a:schemeClr val="accent5">
                    <a:lumMod val="40000"/>
                    <a:lumOff val="60000"/>
                  </a:schemeClr>
                </a:solidFill>
                <a:latin typeface="Arial Rounded MT Bold" pitchFamily="34" charset="0"/>
                <a:cs typeface="Aharoni" pitchFamily="2" charset="-79"/>
              </a:rPr>
              <a:t>for lesson or unit starters.</a:t>
            </a:r>
            <a:endParaRPr lang="en-AU" sz="2200" dirty="0">
              <a:solidFill>
                <a:schemeClr val="accent5">
                  <a:lumMod val="40000"/>
                  <a:lumOff val="60000"/>
                </a:schemeClr>
              </a:solidFill>
              <a:latin typeface="Arial Rounded MT Bold" pitchFamily="34" charset="0"/>
              <a:cs typeface="Aharoni" pitchFamily="2" charset="-79"/>
            </a:endParaRPr>
          </a:p>
        </p:txBody>
      </p:sp>
      <p:sp>
        <p:nvSpPr>
          <p:cNvPr id="8" name="TextBox 7"/>
          <p:cNvSpPr txBox="1"/>
          <p:nvPr/>
        </p:nvSpPr>
        <p:spPr>
          <a:xfrm rot="20976551">
            <a:off x="911959" y="1994021"/>
            <a:ext cx="1944216" cy="369332"/>
          </a:xfrm>
          <a:prstGeom prst="rect">
            <a:avLst/>
          </a:prstGeom>
          <a:noFill/>
          <a:ln>
            <a:solidFill>
              <a:srgbClr val="FF0066"/>
            </a:solidFill>
          </a:ln>
        </p:spPr>
        <p:txBody>
          <a:bodyPr wrap="square" rtlCol="0">
            <a:spAutoFit/>
          </a:bodyPr>
          <a:lstStyle/>
          <a:p>
            <a:r>
              <a:rPr lang="en-AU" dirty="0" smtClean="0">
                <a:latin typeface="Aharoni" pitchFamily="2" charset="-79"/>
                <a:cs typeface="Aharoni" pitchFamily="2" charset="-79"/>
              </a:rPr>
              <a:t>Word Triangle</a:t>
            </a:r>
          </a:p>
        </p:txBody>
      </p:sp>
      <p:sp>
        <p:nvSpPr>
          <p:cNvPr id="9" name="Rectangle 8"/>
          <p:cNvSpPr/>
          <p:nvPr/>
        </p:nvSpPr>
        <p:spPr>
          <a:xfrm rot="245572">
            <a:off x="4724320" y="5818361"/>
            <a:ext cx="3825086" cy="369332"/>
          </a:xfrm>
          <a:prstGeom prst="rect">
            <a:avLst/>
          </a:prstGeom>
          <a:ln>
            <a:solidFill>
              <a:srgbClr val="FF0066"/>
            </a:solidFill>
          </a:ln>
        </p:spPr>
        <p:txBody>
          <a:bodyPr wrap="none">
            <a:spAutoFit/>
          </a:bodyPr>
          <a:lstStyle/>
          <a:p>
            <a:r>
              <a:rPr lang="en-AU" dirty="0" smtClean="0">
                <a:latin typeface="Aharoni" pitchFamily="2" charset="-79"/>
                <a:cs typeface="Aharoni" pitchFamily="2" charset="-79"/>
              </a:rPr>
              <a:t>Visual Glossaries – Using Popplet</a:t>
            </a:r>
          </a:p>
        </p:txBody>
      </p:sp>
      <p:sp>
        <p:nvSpPr>
          <p:cNvPr id="10" name="Rectangle 9"/>
          <p:cNvSpPr/>
          <p:nvPr/>
        </p:nvSpPr>
        <p:spPr>
          <a:xfrm rot="21183673">
            <a:off x="483735" y="3943661"/>
            <a:ext cx="1670650" cy="369332"/>
          </a:xfrm>
          <a:prstGeom prst="rect">
            <a:avLst/>
          </a:prstGeom>
          <a:ln>
            <a:solidFill>
              <a:schemeClr val="tx2"/>
            </a:solidFill>
          </a:ln>
        </p:spPr>
        <p:txBody>
          <a:bodyPr wrap="none">
            <a:spAutoFit/>
          </a:bodyPr>
          <a:lstStyle/>
          <a:p>
            <a:r>
              <a:rPr lang="en-AU" dirty="0" smtClean="0">
                <a:latin typeface="Aharoni" pitchFamily="2" charset="-79"/>
                <a:cs typeface="Aharoni" pitchFamily="2" charset="-79"/>
              </a:rPr>
              <a:t>Wall Displays</a:t>
            </a:r>
          </a:p>
        </p:txBody>
      </p:sp>
      <p:sp>
        <p:nvSpPr>
          <p:cNvPr id="11" name="Rectangle 10"/>
          <p:cNvSpPr/>
          <p:nvPr/>
        </p:nvSpPr>
        <p:spPr>
          <a:xfrm rot="509317">
            <a:off x="6598192" y="4035806"/>
            <a:ext cx="1582484" cy="369332"/>
          </a:xfrm>
          <a:prstGeom prst="rect">
            <a:avLst/>
          </a:prstGeom>
          <a:ln>
            <a:solidFill>
              <a:schemeClr val="tx2"/>
            </a:solidFill>
          </a:ln>
        </p:spPr>
        <p:txBody>
          <a:bodyPr wrap="none">
            <a:spAutoFit/>
          </a:bodyPr>
          <a:lstStyle/>
          <a:p>
            <a:r>
              <a:rPr lang="en-AU" dirty="0" smtClean="0">
                <a:latin typeface="Aharoni" pitchFamily="2" charset="-79"/>
                <a:cs typeface="Aharoni" pitchFamily="2" charset="-79"/>
              </a:rPr>
              <a:t>Word Splash</a:t>
            </a:r>
          </a:p>
        </p:txBody>
      </p:sp>
      <p:sp>
        <p:nvSpPr>
          <p:cNvPr id="12" name="Rectangle 11"/>
          <p:cNvSpPr/>
          <p:nvPr/>
        </p:nvSpPr>
        <p:spPr>
          <a:xfrm rot="21332617">
            <a:off x="911832" y="5580059"/>
            <a:ext cx="1394934" cy="369332"/>
          </a:xfrm>
          <a:prstGeom prst="rect">
            <a:avLst/>
          </a:prstGeom>
          <a:ln>
            <a:solidFill>
              <a:srgbClr val="FF0066"/>
            </a:solidFill>
          </a:ln>
        </p:spPr>
        <p:txBody>
          <a:bodyPr wrap="none">
            <a:spAutoFit/>
          </a:bodyPr>
          <a:lstStyle/>
          <a:p>
            <a:r>
              <a:rPr lang="en-AU" dirty="0" smtClean="0">
                <a:latin typeface="Aharoni" pitchFamily="2" charset="-79"/>
                <a:cs typeface="Aharoni" pitchFamily="2" charset="-79"/>
              </a:rPr>
              <a:t>3-2-1 Bridge</a:t>
            </a:r>
            <a:endParaRPr lang="en-AU" dirty="0">
              <a:latin typeface="Aharoni" pitchFamily="2" charset="-79"/>
              <a:cs typeface="Aharoni" pitchFamily="2" charset="-79"/>
            </a:endParaRPr>
          </a:p>
        </p:txBody>
      </p:sp>
      <p:sp>
        <p:nvSpPr>
          <p:cNvPr id="14" name="TextBox 13"/>
          <p:cNvSpPr txBox="1"/>
          <p:nvPr/>
        </p:nvSpPr>
        <p:spPr>
          <a:xfrm rot="20724364">
            <a:off x="5922326" y="1994020"/>
            <a:ext cx="2266984" cy="369332"/>
          </a:xfrm>
          <a:prstGeom prst="rect">
            <a:avLst/>
          </a:prstGeom>
          <a:noFill/>
          <a:ln>
            <a:solidFill>
              <a:srgbClr val="FF0066"/>
            </a:solidFill>
          </a:ln>
        </p:spPr>
        <p:txBody>
          <a:bodyPr wrap="square" rtlCol="0">
            <a:spAutoFit/>
          </a:bodyPr>
          <a:lstStyle/>
          <a:p>
            <a:r>
              <a:rPr lang="en-AU" b="1" dirty="0" smtClean="0">
                <a:latin typeface="Aharoni" pitchFamily="2" charset="-79"/>
                <a:cs typeface="Aharoni" pitchFamily="2" charset="-79"/>
              </a:rPr>
              <a:t>Silent Conversation</a:t>
            </a:r>
            <a:endParaRPr lang="en-AU" b="1" dirty="0">
              <a:latin typeface="Aharoni" pitchFamily="2" charset="-79"/>
              <a:cs typeface="Aharoni" pitchFamily="2" charset="-79"/>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50226" b="89593" l="46491" r="89912"/>
                    </a14:imgEffect>
                  </a14:imgLayer>
                </a14:imgProps>
              </a:ext>
              <a:ext uri="{28A0092B-C50C-407E-A947-70E740481C1C}">
                <a14:useLocalDpi xmlns:a14="http://schemas.microsoft.com/office/drawing/2010/main" val="0"/>
              </a:ext>
            </a:extLst>
          </a:blip>
          <a:stretch>
            <a:fillRect/>
          </a:stretch>
        </p:blipFill>
        <p:spPr>
          <a:xfrm>
            <a:off x="3490004" y="2956300"/>
            <a:ext cx="2171700" cy="210502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6110" y="2470591"/>
            <a:ext cx="2712947" cy="26296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858928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2472</TotalTime>
  <Words>1737</Words>
  <Application>Microsoft Office PowerPoint</Application>
  <PresentationFormat>On-screen Show (4:3)</PresentationFormat>
  <Paragraphs>255</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How important is literacy and the need to make thinking visible in our classrooms?</vt:lpstr>
      <vt:lpstr> Visible thinking in action</vt:lpstr>
      <vt:lpstr>See Think Wonder</vt:lpstr>
      <vt:lpstr>First Impressions The image below was taken in Terezin Concentration Camp. Look at it carefully , what can you see? What do you think is going on and what does it make you wonder?</vt:lpstr>
      <vt:lpstr>PowerPoint Presentation</vt:lpstr>
      <vt:lpstr>PowerPoint Presentation</vt:lpstr>
      <vt:lpstr>Can someone call me  a Vocab?</vt:lpstr>
      <vt:lpstr>1. Securing the scene Thinking routines and literacy strategies for lesson or unit starters.</vt:lpstr>
      <vt:lpstr>Word Triangle</vt:lpstr>
      <vt:lpstr>Visual Glossaries with </vt:lpstr>
      <vt:lpstr>WORDS IN HISTORY</vt:lpstr>
      <vt:lpstr>Word Splash The word splash activity supports students’ reading by helping to provide purpose.</vt:lpstr>
      <vt:lpstr>Word Splash example for unit : The Great Depression Listed below are some of the words that feature in the following PowerPoint presentation.  Do you know what these words mean? Write down any words you are unsure of, and find out their meaning. Write this ‘new’ word in a sentence to help  you with your understanding.</vt:lpstr>
      <vt:lpstr>Wall Displays</vt:lpstr>
      <vt:lpstr>3-2-1 Bridge thinking routine</vt:lpstr>
      <vt:lpstr>PowerPoint Presentation</vt:lpstr>
      <vt:lpstr>PowerPoint Presentation</vt:lpstr>
      <vt:lpstr>2. Walk through Ideas for improving reading skills and aiding comprehension</vt:lpstr>
      <vt:lpstr>CSI- Thinking Routine</vt:lpstr>
      <vt:lpstr>Yad Vashem Museum visit C.S.I Thinking Routine </vt:lpstr>
      <vt:lpstr>              Your turn</vt:lpstr>
      <vt:lpstr>Coding Text</vt:lpstr>
      <vt:lpstr>Shape Summaries A great strategy for reading large amounts of information</vt:lpstr>
      <vt:lpstr>Shape Summaries A great strategy for reading large amounts of information</vt:lpstr>
      <vt:lpstr>Bio-Cubes</vt:lpstr>
      <vt:lpstr>3. Bag and Tag Thinking routines and literacy strategies for ending the lesson.</vt:lpstr>
      <vt:lpstr>One Last Thing…</vt:lpstr>
      <vt:lpstr>PowerPoint Presentation</vt:lpstr>
      <vt:lpstr>Acknowledgements</vt:lpstr>
    </vt:vector>
  </TitlesOfParts>
  <Company>DEECD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STEVENS</dc:creator>
  <cp:lastModifiedBy>Sally STEVENS</cp:lastModifiedBy>
  <cp:revision>113</cp:revision>
  <dcterms:created xsi:type="dcterms:W3CDTF">2012-07-25T10:06:34Z</dcterms:created>
  <dcterms:modified xsi:type="dcterms:W3CDTF">2013-09-24T12:59:40Z</dcterms:modified>
</cp:coreProperties>
</file>